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sldIdLst>
    <p:sldId id="334" r:id="rId2"/>
    <p:sldId id="335" r:id="rId3"/>
    <p:sldId id="336" r:id="rId4"/>
    <p:sldId id="353"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330" r:id="rId22"/>
    <p:sldId id="331" r:id="rId23"/>
    <p:sldId id="333" r:id="rId24"/>
    <p:sldId id="256" r:id="rId25"/>
    <p:sldId id="257" r:id="rId26"/>
    <p:sldId id="258" r:id="rId27"/>
    <p:sldId id="259" r:id="rId28"/>
    <p:sldId id="260" r:id="rId29"/>
    <p:sldId id="261" r:id="rId30"/>
    <p:sldId id="262" r:id="rId31"/>
    <p:sldId id="263" r:id="rId32"/>
    <p:sldId id="264" r:id="rId33"/>
    <p:sldId id="265" r:id="rId34"/>
    <p:sldId id="266" r:id="rId35"/>
    <p:sldId id="267" r:id="rId36"/>
    <p:sldId id="268" r:id="rId37"/>
    <p:sldId id="269" r:id="rId38"/>
    <p:sldId id="270" r:id="rId39"/>
    <p:sldId id="271" r:id="rId40"/>
    <p:sldId id="272" r:id="rId41"/>
    <p:sldId id="273" r:id="rId42"/>
    <p:sldId id="274" r:id="rId43"/>
    <p:sldId id="275" r:id="rId44"/>
    <p:sldId id="276" r:id="rId45"/>
    <p:sldId id="277" r:id="rId46"/>
    <p:sldId id="278" r:id="rId47"/>
    <p:sldId id="279" r:id="rId48"/>
    <p:sldId id="280" r:id="rId49"/>
    <p:sldId id="281" r:id="rId50"/>
    <p:sldId id="282" r:id="rId51"/>
    <p:sldId id="283" r:id="rId52"/>
    <p:sldId id="284" r:id="rId53"/>
    <p:sldId id="285" r:id="rId54"/>
    <p:sldId id="286" r:id="rId55"/>
    <p:sldId id="287" r:id="rId56"/>
    <p:sldId id="288" r:id="rId57"/>
    <p:sldId id="289" r:id="rId58"/>
    <p:sldId id="290" r:id="rId59"/>
    <p:sldId id="291" r:id="rId60"/>
    <p:sldId id="292" r:id="rId61"/>
    <p:sldId id="293" r:id="rId62"/>
    <p:sldId id="294" r:id="rId63"/>
    <p:sldId id="295" r:id="rId64"/>
    <p:sldId id="296" r:id="rId65"/>
    <p:sldId id="297" r:id="rId66"/>
    <p:sldId id="298" r:id="rId67"/>
    <p:sldId id="299" r:id="rId68"/>
    <p:sldId id="300" r:id="rId69"/>
    <p:sldId id="301" r:id="rId70"/>
    <p:sldId id="302" r:id="rId71"/>
    <p:sldId id="303" r:id="rId72"/>
    <p:sldId id="304" r:id="rId73"/>
    <p:sldId id="305" r:id="rId74"/>
    <p:sldId id="306" r:id="rId75"/>
    <p:sldId id="307" r:id="rId76"/>
    <p:sldId id="308" r:id="rId77"/>
    <p:sldId id="309" r:id="rId78"/>
    <p:sldId id="310" r:id="rId79"/>
    <p:sldId id="311" r:id="rId80"/>
    <p:sldId id="312" r:id="rId81"/>
    <p:sldId id="313" r:id="rId82"/>
    <p:sldId id="314" r:id="rId83"/>
    <p:sldId id="315" r:id="rId84"/>
    <p:sldId id="316" r:id="rId85"/>
    <p:sldId id="317" r:id="rId86"/>
    <p:sldId id="318" r:id="rId87"/>
    <p:sldId id="319" r:id="rId88"/>
    <p:sldId id="320" r:id="rId89"/>
    <p:sldId id="321" r:id="rId90"/>
    <p:sldId id="322" r:id="rId91"/>
    <p:sldId id="323" r:id="rId92"/>
    <p:sldId id="324" r:id="rId93"/>
    <p:sldId id="325" r:id="rId94"/>
    <p:sldId id="326" r:id="rId95"/>
    <p:sldId id="327" r:id="rId96"/>
    <p:sldId id="328" r:id="rId97"/>
    <p:sldId id="329" r:id="rId9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5" d="100"/>
          <a:sy n="65" d="100"/>
        </p:scale>
        <p:origin x="116" y="-18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9AAAFC-A79D-4624-ACDF-6B01CBF80AC2}" type="datetimeFigureOut">
              <a:rPr lang="en-US" smtClean="0"/>
              <a:t>4/6/2017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C6F558-BAD7-4332-B652-BE96BE75D5D8}" type="slidenum">
              <a:rPr lang="en-US" smtClean="0"/>
              <a:t>‹#›</a:t>
            </a:fld>
            <a:endParaRPr lang="en-US"/>
          </a:p>
        </p:txBody>
      </p:sp>
    </p:spTree>
    <p:extLst>
      <p:ext uri="{BB962C8B-B14F-4D97-AF65-F5344CB8AC3E}">
        <p14:creationId xmlns:p14="http://schemas.microsoft.com/office/powerpoint/2010/main" val="3867659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AC2911E-6F26-497F-ABCB-8D9FA02D5A0C}" type="slidenum">
              <a:rPr lang="en-US" smtClean="0"/>
              <a:t>1</a:t>
            </a:fld>
            <a:endParaRPr lang="en-US"/>
          </a:p>
        </p:txBody>
      </p:sp>
      <p:sp>
        <p:nvSpPr>
          <p:cNvPr id="5" name="Footer Placeholder 4"/>
          <p:cNvSpPr>
            <a:spLocks noGrp="1"/>
          </p:cNvSpPr>
          <p:nvPr>
            <p:ph type="ftr" sz="quarter" idx="11"/>
          </p:nvPr>
        </p:nvSpPr>
        <p:spPr/>
        <p:txBody>
          <a:bodyPr/>
          <a:lstStyle/>
          <a:p>
            <a:r>
              <a:rPr lang="en-US" smtClean="0"/>
              <a:t>www.boyce-astro.org © BRIEF 2014</a:t>
            </a:r>
            <a:endParaRPr lang="en-US"/>
          </a:p>
        </p:txBody>
      </p:sp>
    </p:spTree>
    <p:extLst>
      <p:ext uri="{BB962C8B-B14F-4D97-AF65-F5344CB8AC3E}">
        <p14:creationId xmlns:p14="http://schemas.microsoft.com/office/powerpoint/2010/main" val="3034521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3D836C-EBED-45C3-9969-E0A8E25EDE1F}" type="datetimeFigureOut">
              <a:rPr lang="en-US" smtClean="0"/>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3438829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3D836C-EBED-45C3-9969-E0A8E25EDE1F}" type="datetimeFigureOut">
              <a:rPr lang="en-US" smtClean="0"/>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2540726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3D836C-EBED-45C3-9969-E0A8E25EDE1F}" type="datetimeFigureOut">
              <a:rPr lang="en-US" smtClean="0"/>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2384288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3D836C-EBED-45C3-9969-E0A8E25EDE1F}" type="datetimeFigureOut">
              <a:rPr lang="en-US" smtClean="0"/>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1460885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3D836C-EBED-45C3-9969-E0A8E25EDE1F}" type="datetimeFigureOut">
              <a:rPr lang="en-US" smtClean="0"/>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189705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3D836C-EBED-45C3-9969-E0A8E25EDE1F}" type="datetimeFigureOut">
              <a:rPr lang="en-US" smtClean="0"/>
              <a:t>4/6/2017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2985032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3D836C-EBED-45C3-9969-E0A8E25EDE1F}" type="datetimeFigureOut">
              <a:rPr lang="en-US" smtClean="0"/>
              <a:t>4/6/2017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249571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3D836C-EBED-45C3-9969-E0A8E25EDE1F}" type="datetimeFigureOut">
              <a:rPr lang="en-US" smtClean="0"/>
              <a:t>4/6/2017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2883891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3D836C-EBED-45C3-9969-E0A8E25EDE1F}" type="datetimeFigureOut">
              <a:rPr lang="en-US" smtClean="0"/>
              <a:t>4/6/2017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3574813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3D836C-EBED-45C3-9969-E0A8E25EDE1F}" type="datetimeFigureOut">
              <a:rPr lang="en-US" smtClean="0"/>
              <a:t>4/6/2017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1644476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3D836C-EBED-45C3-9969-E0A8E25EDE1F}" type="datetimeFigureOut">
              <a:rPr lang="en-US" smtClean="0"/>
              <a:t>4/6/2017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BA2A6C-EFD6-4BC2-ACD9-B8F1A84C75EA}" type="slidenum">
              <a:rPr lang="en-US" smtClean="0"/>
              <a:t>‹#›</a:t>
            </a:fld>
            <a:endParaRPr lang="en-US"/>
          </a:p>
        </p:txBody>
      </p:sp>
    </p:spTree>
    <p:extLst>
      <p:ext uri="{BB962C8B-B14F-4D97-AF65-F5344CB8AC3E}">
        <p14:creationId xmlns:p14="http://schemas.microsoft.com/office/powerpoint/2010/main" val="1589682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D836C-EBED-45C3-9969-E0A8E25EDE1F}" type="datetimeFigureOut">
              <a:rPr lang="en-US" smtClean="0"/>
              <a:t>4/6/2017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BA2A6C-EFD6-4BC2-ACD9-B8F1A84C75EA}" type="slidenum">
              <a:rPr lang="en-US" smtClean="0"/>
              <a:t>‹#›</a:t>
            </a:fld>
            <a:endParaRPr lang="en-US"/>
          </a:p>
        </p:txBody>
      </p:sp>
    </p:spTree>
    <p:extLst>
      <p:ext uri="{BB962C8B-B14F-4D97-AF65-F5344CB8AC3E}">
        <p14:creationId xmlns:p14="http://schemas.microsoft.com/office/powerpoint/2010/main" val="40209772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3.jpe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gif"/><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8.gi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2.emf"/><Relationship Id="rId4" Type="http://schemas.openxmlformats.org/officeDocument/2006/relationships/image" Target="../media/image21.emf"/></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219200" y="503239"/>
            <a:ext cx="7010401" cy="1143000"/>
          </a:xfrm>
        </p:spPr>
        <p:txBody>
          <a:bodyPr>
            <a:normAutofit/>
          </a:bodyPr>
          <a:lstStyle/>
          <a:p>
            <a:r>
              <a:rPr lang="en-US" sz="6000" i="1" dirty="0" smtClean="0">
                <a:solidFill>
                  <a:schemeClr val="bg1"/>
                </a:solidFill>
                <a:effectLst>
                  <a:outerShdw blurRad="38100" dist="38100" dir="2700000" algn="tl">
                    <a:srgbClr val="000000">
                      <a:alpha val="43137"/>
                    </a:srgbClr>
                  </a:outerShdw>
                </a:effectLst>
              </a:rPr>
              <a:t>Constellations</a:t>
            </a:r>
            <a:endParaRPr lang="en-US" sz="4800" i="1" dirty="0">
              <a:solidFill>
                <a:schemeClr val="bg1"/>
              </a:solidFill>
              <a:effectLst>
                <a:outerShdw blurRad="38100" dist="38100" dir="2700000" algn="tl">
                  <a:srgbClr val="000000">
                    <a:alpha val="43137"/>
                  </a:srgbClr>
                </a:outerShdw>
              </a:effectLst>
            </a:endParaRPr>
          </a:p>
        </p:txBody>
      </p:sp>
      <p:sp>
        <p:nvSpPr>
          <p:cNvPr id="4" name="AutoShape 2" descr="http://onlyhdwallpapers.com/wallpaper/outer_space_horizon_stars_planets_earth_astronomy_sun_desktop_1920x1080_hd-wallpaper-462796.jpg"/>
          <p:cNvSpPr>
            <a:spLocks noChangeAspect="1" noChangeArrowheads="1"/>
          </p:cNvSpPr>
          <p:nvPr/>
        </p:nvSpPr>
        <p:spPr bwMode="auto">
          <a:xfrm>
            <a:off x="63500" y="-136525"/>
            <a:ext cx="15192375" cy="85439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Slide Number Placeholder 6"/>
          <p:cNvSpPr>
            <a:spLocks noGrp="1"/>
          </p:cNvSpPr>
          <p:nvPr>
            <p:ph type="sldNum" sz="quarter" idx="12"/>
          </p:nvPr>
        </p:nvSpPr>
        <p:spPr/>
        <p:txBody>
          <a:bodyPr/>
          <a:lstStyle/>
          <a:p>
            <a:fld id="{928D9519-B9E6-4F53-A431-EE1EBE45E0FB}" type="slidenum">
              <a:rPr lang="en-US" smtClean="0"/>
              <a:t>1</a:t>
            </a:fld>
            <a:endParaRPr lang="en-US"/>
          </a:p>
        </p:txBody>
      </p:sp>
      <p:pic>
        <p:nvPicPr>
          <p:cNvPr id="2050" name="Picture 2" descr="Image result for constella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462" y="1915319"/>
            <a:ext cx="5553075" cy="4171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06673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62" y="2544127"/>
            <a:ext cx="2057400" cy="206692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4659216"/>
            <a:ext cx="6788536" cy="1697134"/>
          </a:xfrm>
          <a:prstGeom prst="rect">
            <a:avLst/>
          </a:prstGeom>
        </p:spPr>
      </p:pic>
      <p:sp>
        <p:nvSpPr>
          <p:cNvPr id="3" name="Footer Placeholder 2"/>
          <p:cNvSpPr>
            <a:spLocks noGrp="1"/>
          </p:cNvSpPr>
          <p:nvPr>
            <p:ph type="ftr" sz="quarter" idx="11"/>
          </p:nvPr>
        </p:nvSpPr>
        <p:spPr/>
        <p:txBody>
          <a:bodyPr/>
          <a:lstStyle/>
          <a:p>
            <a:r>
              <a:rPr lang="en-US" smtClean="0"/>
              <a:t>www.boyce-astro.org © BRIEF 2014</a:t>
            </a:r>
            <a:endParaRPr lang="en-US"/>
          </a:p>
        </p:txBody>
      </p:sp>
      <p:sp>
        <p:nvSpPr>
          <p:cNvPr id="6" name="Slide Number Placeholder 5"/>
          <p:cNvSpPr>
            <a:spLocks noGrp="1"/>
          </p:cNvSpPr>
          <p:nvPr>
            <p:ph type="sldNum" sz="quarter" idx="12"/>
          </p:nvPr>
        </p:nvSpPr>
        <p:spPr/>
        <p:txBody>
          <a:bodyPr/>
          <a:lstStyle/>
          <a:p>
            <a:fld id="{928D9519-B9E6-4F53-A431-EE1EBE45E0FB}" type="slidenum">
              <a:rPr lang="en-US" smtClean="0"/>
              <a:t>10</a:t>
            </a:fld>
            <a:endParaRPr lang="en-US"/>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10" name="TextBox 9"/>
          <p:cNvSpPr txBox="1"/>
          <p:nvPr/>
        </p:nvSpPr>
        <p:spPr>
          <a:xfrm>
            <a:off x="1219200" y="0"/>
            <a:ext cx="6400800" cy="461665"/>
          </a:xfrm>
          <a:prstGeom prst="rect">
            <a:avLst/>
          </a:prstGeom>
          <a:noFill/>
        </p:spPr>
        <p:txBody>
          <a:bodyPr wrap="square" rtlCol="0">
            <a:spAutoFit/>
          </a:bodyPr>
          <a:lstStyle/>
          <a:p>
            <a:pPr algn="ctr"/>
            <a:r>
              <a:rPr lang="en-US" sz="2400" dirty="0" smtClean="0"/>
              <a:t>Constellations: Overview</a:t>
            </a:r>
            <a:endParaRPr lang="en-US" sz="2400" dirty="0"/>
          </a:p>
        </p:txBody>
      </p:sp>
      <p:sp>
        <p:nvSpPr>
          <p:cNvPr id="11" name="TextBox 10"/>
          <p:cNvSpPr txBox="1"/>
          <p:nvPr/>
        </p:nvSpPr>
        <p:spPr>
          <a:xfrm>
            <a:off x="0" y="1066799"/>
            <a:ext cx="6400800" cy="1477328"/>
          </a:xfrm>
          <a:prstGeom prst="rect">
            <a:avLst/>
          </a:prstGeom>
          <a:noFill/>
        </p:spPr>
        <p:txBody>
          <a:bodyPr wrap="square" rtlCol="0">
            <a:spAutoFit/>
          </a:bodyPr>
          <a:lstStyle/>
          <a:p>
            <a:pPr marL="285750" indent="-285750">
              <a:buFont typeface="Arial" panose="020B0604020202020204" pitchFamily="34" charset="0"/>
              <a:buChar char="•"/>
            </a:pPr>
            <a:r>
              <a:rPr lang="en-US" dirty="0" smtClean="0"/>
              <a:t>As stated, there is NO physical reason for a particular constellation</a:t>
            </a:r>
          </a:p>
          <a:p>
            <a:pPr marL="285750" indent="-285750">
              <a:buFont typeface="Arial" panose="020B0604020202020204" pitchFamily="34" charset="0"/>
              <a:buChar char="•"/>
            </a:pPr>
            <a:r>
              <a:rPr lang="en-US" dirty="0" smtClean="0"/>
              <a:t>Many stars actually lie at varying distances but we see what appears to be stars of the same distance placed on the night sky</a:t>
            </a:r>
            <a:endParaRPr lang="en-US" dirty="0"/>
          </a:p>
        </p:txBody>
      </p:sp>
      <p:pic>
        <p:nvPicPr>
          <p:cNvPr id="12" name="Picture 6" descr="Pasachoff_Fi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34200" y="900644"/>
            <a:ext cx="1905000" cy="5585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217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77762" y="834325"/>
            <a:ext cx="5029200" cy="5533748"/>
          </a:xfrm>
        </p:spPr>
      </p:pic>
      <p:sp>
        <p:nvSpPr>
          <p:cNvPr id="5" name="TextBox 4"/>
          <p:cNvSpPr txBox="1"/>
          <p:nvPr/>
        </p:nvSpPr>
        <p:spPr>
          <a:xfrm>
            <a:off x="98611" y="1154292"/>
            <a:ext cx="3482789" cy="4247317"/>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Chinese </a:t>
            </a:r>
            <a:r>
              <a:rPr lang="en-US" dirty="0"/>
              <a:t>sky was divided into five great regions or palaces called </a:t>
            </a:r>
            <a:r>
              <a:rPr lang="en-US" i="1" dirty="0"/>
              <a:t>gong</a:t>
            </a:r>
            <a:r>
              <a:rPr lang="en-US" dirty="0"/>
              <a:t> </a:t>
            </a:r>
            <a:r>
              <a:rPr lang="ja-JP" altLang="en-US" dirty="0"/>
              <a:t>宫</a:t>
            </a:r>
            <a:r>
              <a:rPr lang="en-US" altLang="ja-JP" dirty="0"/>
              <a:t>. </a:t>
            </a:r>
            <a:endParaRPr lang="en-US" altLang="ja-JP" dirty="0" smtClean="0"/>
          </a:p>
          <a:p>
            <a:pPr marL="285750" indent="-285750">
              <a:buFont typeface="Arial" panose="020B0604020202020204" pitchFamily="34" charset="0"/>
              <a:buChar char="•"/>
            </a:pPr>
            <a:r>
              <a:rPr lang="en-US" dirty="0" smtClean="0"/>
              <a:t>These equated </a:t>
            </a:r>
            <a:r>
              <a:rPr lang="en-US" dirty="0"/>
              <a:t>with </a:t>
            </a:r>
            <a:r>
              <a:rPr lang="en-US" dirty="0" smtClean="0"/>
              <a:t>N, S, E, W with a </a:t>
            </a:r>
            <a:r>
              <a:rPr lang="en-US" dirty="0"/>
              <a:t>middle region. </a:t>
            </a:r>
            <a:endParaRPr lang="en-US" dirty="0" smtClean="0"/>
          </a:p>
          <a:p>
            <a:pPr marL="285750" indent="-285750">
              <a:buFont typeface="Arial" panose="020B0604020202020204" pitchFamily="34" charset="0"/>
              <a:buChar char="•"/>
            </a:pPr>
            <a:r>
              <a:rPr lang="en-US" dirty="0" smtClean="0"/>
              <a:t>The </a:t>
            </a:r>
            <a:r>
              <a:rPr lang="en-US" dirty="0"/>
              <a:t>middle region was the most important as it housed among its stars the celestial image of the emperor surrounded by his family and civil and military officials. </a:t>
            </a:r>
            <a:endParaRPr lang="en-US" dirty="0" smtClean="0"/>
          </a:p>
          <a:p>
            <a:pPr marL="285750" indent="-285750">
              <a:buFont typeface="Arial" panose="020B0604020202020204" pitchFamily="34" charset="0"/>
              <a:buChar char="•"/>
            </a:pPr>
            <a:r>
              <a:rPr lang="en-US" dirty="0" smtClean="0"/>
              <a:t>Constellations </a:t>
            </a:r>
            <a:r>
              <a:rPr lang="en-US" dirty="0"/>
              <a:t>such as ‘the prince’, ‘the concubine’, and ‘the throne’ and is a reflection of life on earth.</a:t>
            </a:r>
          </a:p>
        </p:txBody>
      </p:sp>
      <p:sp>
        <p:nvSpPr>
          <p:cNvPr id="3" name="Footer Placeholder 2"/>
          <p:cNvSpPr>
            <a:spLocks noGrp="1"/>
          </p:cNvSpPr>
          <p:nvPr>
            <p:ph type="ftr" sz="quarter" idx="11"/>
          </p:nvPr>
        </p:nvSpPr>
        <p:spPr/>
        <p:txBody>
          <a:bodyPr/>
          <a:lstStyle/>
          <a:p>
            <a:r>
              <a:rPr lang="en-US" smtClean="0"/>
              <a:t>www.boyce-astro.org © BRIEF 2014</a:t>
            </a:r>
            <a:endParaRPr lang="en-US"/>
          </a:p>
        </p:txBody>
      </p:sp>
      <p:sp>
        <p:nvSpPr>
          <p:cNvPr id="6" name="Slide Number Placeholder 5"/>
          <p:cNvSpPr>
            <a:spLocks noGrp="1"/>
          </p:cNvSpPr>
          <p:nvPr>
            <p:ph type="sldNum" sz="quarter" idx="12"/>
          </p:nvPr>
        </p:nvSpPr>
        <p:spPr/>
        <p:txBody>
          <a:bodyPr/>
          <a:lstStyle/>
          <a:p>
            <a:fld id="{928D9519-B9E6-4F53-A431-EE1EBE45E0FB}" type="slidenum">
              <a:rPr lang="en-US" smtClean="0"/>
              <a:t>11</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9" name="TextBox 8"/>
          <p:cNvSpPr txBox="1"/>
          <p:nvPr/>
        </p:nvSpPr>
        <p:spPr>
          <a:xfrm>
            <a:off x="1219200" y="0"/>
            <a:ext cx="6400800" cy="461665"/>
          </a:xfrm>
          <a:prstGeom prst="rect">
            <a:avLst/>
          </a:prstGeom>
          <a:noFill/>
        </p:spPr>
        <p:txBody>
          <a:bodyPr wrap="square" rtlCol="0">
            <a:spAutoFit/>
          </a:bodyPr>
          <a:lstStyle/>
          <a:p>
            <a:pPr algn="ctr"/>
            <a:r>
              <a:rPr lang="en-US" sz="2400" dirty="0" smtClean="0"/>
              <a:t>Constellations: Different Cultures</a:t>
            </a:r>
            <a:endParaRPr lang="en-US" sz="2400" dirty="0"/>
          </a:p>
        </p:txBody>
      </p:sp>
    </p:spTree>
    <p:extLst>
      <p:ext uri="{BB962C8B-B14F-4D97-AF65-F5344CB8AC3E}">
        <p14:creationId xmlns:p14="http://schemas.microsoft.com/office/powerpoint/2010/main" val="39053580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7253" y="1605231"/>
            <a:ext cx="1981200" cy="3535362"/>
          </a:xfrm>
        </p:spPr>
        <p:txBody>
          <a:bodyPr>
            <a:normAutofit/>
          </a:bodyPr>
          <a:lstStyle/>
          <a:p>
            <a:r>
              <a:rPr lang="en-US" sz="2000" dirty="0" smtClean="0"/>
              <a:t>British Star Map</a:t>
            </a:r>
            <a:endParaRPr lang="en-US"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58454" y="861827"/>
            <a:ext cx="6678620" cy="5996173"/>
          </a:xfrm>
        </p:spPr>
      </p:pic>
      <p:sp>
        <p:nvSpPr>
          <p:cNvPr id="3" name="Footer Placeholder 2"/>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12</a:t>
            </a:fld>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8" name="TextBox 7"/>
          <p:cNvSpPr txBox="1"/>
          <p:nvPr/>
        </p:nvSpPr>
        <p:spPr>
          <a:xfrm>
            <a:off x="1219200" y="0"/>
            <a:ext cx="6400800" cy="461665"/>
          </a:xfrm>
          <a:prstGeom prst="rect">
            <a:avLst/>
          </a:prstGeom>
          <a:noFill/>
        </p:spPr>
        <p:txBody>
          <a:bodyPr wrap="square" rtlCol="0">
            <a:spAutoFit/>
          </a:bodyPr>
          <a:lstStyle/>
          <a:p>
            <a:pPr algn="ctr"/>
            <a:r>
              <a:rPr lang="en-US" sz="2400" dirty="0" smtClean="0"/>
              <a:t>Constellations: Different Cultures</a:t>
            </a:r>
            <a:endParaRPr lang="en-US" sz="2400" dirty="0"/>
          </a:p>
        </p:txBody>
      </p:sp>
    </p:spTree>
    <p:extLst>
      <p:ext uri="{BB962C8B-B14F-4D97-AF65-F5344CB8AC3E}">
        <p14:creationId xmlns:p14="http://schemas.microsoft.com/office/powerpoint/2010/main" val="3943709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672" y="846950"/>
            <a:ext cx="9020656" cy="4267200"/>
          </a:xfrm>
        </p:spPr>
        <p:txBody>
          <a:bodyPr>
            <a:noAutofit/>
          </a:bodyPr>
          <a:lstStyle/>
          <a:p>
            <a:r>
              <a:rPr lang="en-US" sz="1400" dirty="0" err="1"/>
              <a:t>Ursa</a:t>
            </a:r>
            <a:r>
              <a:rPr lang="en-US" sz="1400" dirty="0"/>
              <a:t> Major is a </a:t>
            </a:r>
            <a:r>
              <a:rPr lang="en-US" sz="1400" dirty="0" smtClean="0"/>
              <a:t>significant </a:t>
            </a:r>
            <a:r>
              <a:rPr lang="en-US" sz="1400" dirty="0"/>
              <a:t>constellation in many </a:t>
            </a:r>
            <a:r>
              <a:rPr lang="en-US" sz="1400" dirty="0" smtClean="0"/>
              <a:t>cultures</a:t>
            </a:r>
            <a:endParaRPr lang="en-US" sz="1400" dirty="0"/>
          </a:p>
          <a:p>
            <a:r>
              <a:rPr lang="en-US" sz="1400" dirty="0" smtClean="0"/>
              <a:t>One </a:t>
            </a:r>
            <a:r>
              <a:rPr lang="en-US" sz="1400" dirty="0"/>
              <a:t>of the oldest </a:t>
            </a:r>
            <a:r>
              <a:rPr lang="en-US" sz="1400" dirty="0" smtClean="0"/>
              <a:t>in </a:t>
            </a:r>
            <a:r>
              <a:rPr lang="en-US" sz="1400" dirty="0"/>
              <a:t>the </a:t>
            </a:r>
            <a:r>
              <a:rPr lang="en-US" sz="1400" dirty="0" smtClean="0"/>
              <a:t>sky</a:t>
            </a:r>
          </a:p>
          <a:p>
            <a:r>
              <a:rPr lang="en-US" sz="1400" dirty="0" smtClean="0"/>
              <a:t>Referenced in Homer and the Bible</a:t>
            </a:r>
          </a:p>
          <a:p>
            <a:r>
              <a:rPr lang="en-US" sz="1400" dirty="0" smtClean="0"/>
              <a:t>Historical names range from </a:t>
            </a:r>
            <a:r>
              <a:rPr lang="en-US" sz="1400" dirty="0"/>
              <a:t>the camel, shark and skunk to the sickle, bushel and canoe. </a:t>
            </a:r>
            <a:endParaRPr lang="en-US" sz="1400" dirty="0" smtClean="0"/>
          </a:p>
          <a:p>
            <a:r>
              <a:rPr lang="en-US" sz="1400" dirty="0" smtClean="0"/>
              <a:t>Romans: Septentrio “Seven Plough Oxen”</a:t>
            </a:r>
          </a:p>
          <a:p>
            <a:r>
              <a:rPr lang="en-US" sz="1400" dirty="0"/>
              <a:t>Native </a:t>
            </a:r>
            <a:r>
              <a:rPr lang="en-US" sz="1400" dirty="0" smtClean="0"/>
              <a:t>American: The </a:t>
            </a:r>
            <a:r>
              <a:rPr lang="en-US" sz="1400" dirty="0"/>
              <a:t>bowl of the Big Dipper represents a large bear and the stars that mark the handle are the warriors chasing it. Since the constellation is pretty low in the sky in autumn, the legend says that it is the blood of the wounded bear that causes the leaves to turn red</a:t>
            </a:r>
            <a:r>
              <a:rPr lang="en-US" sz="1400" dirty="0" smtClean="0"/>
              <a:t>.</a:t>
            </a:r>
          </a:p>
          <a:p>
            <a:pPr marL="285750" indent="-285750"/>
            <a:r>
              <a:rPr lang="en-US" sz="1400" dirty="0"/>
              <a:t>The Big Dipper played a role in the Underground Railroad, as its position in the sky helped slaves find their way north. There were numerous songs that spread among slaves in the south that said to follow the ‘Drinking Gourd’ to get to a better life.</a:t>
            </a:r>
          </a:p>
          <a:p>
            <a:pPr marL="0" indent="0">
              <a:buNone/>
            </a:pPr>
            <a:r>
              <a:rPr lang="en-US" sz="1100" i="1" dirty="0"/>
              <a:t>Source: constellation-guide.com</a:t>
            </a:r>
          </a:p>
          <a:p>
            <a:endParaRPr lang="en-US" sz="1600" dirty="0"/>
          </a:p>
          <a:p>
            <a:endParaRPr lang="en-US" sz="1600" dirty="0"/>
          </a:p>
          <a:p>
            <a:endParaRPr lang="en-US" sz="16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42" y="3657600"/>
            <a:ext cx="3751371" cy="312489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3944" y="3871950"/>
            <a:ext cx="4254691" cy="295834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2365" y="5573396"/>
            <a:ext cx="3069356" cy="1245191"/>
          </a:xfrm>
          <a:prstGeom prst="rect">
            <a:avLst/>
          </a:prstGeom>
        </p:spPr>
      </p:pic>
      <p:sp>
        <p:nvSpPr>
          <p:cNvPr id="2" name="Footer Placeholder 1"/>
          <p:cNvSpPr>
            <a:spLocks noGrp="1"/>
          </p:cNvSpPr>
          <p:nvPr>
            <p:ph type="ftr" sz="quarter" idx="11"/>
          </p:nvPr>
        </p:nvSpPr>
        <p:spPr/>
        <p:txBody>
          <a:bodyPr/>
          <a:lstStyle/>
          <a:p>
            <a:r>
              <a:rPr lang="en-US" smtClean="0"/>
              <a:t>www.boyce-astro.org © BRIEF 2014</a:t>
            </a:r>
            <a:endParaRPr lang="en-US"/>
          </a:p>
        </p:txBody>
      </p:sp>
      <p:sp>
        <p:nvSpPr>
          <p:cNvPr id="8" name="Slide Number Placeholder 7"/>
          <p:cNvSpPr>
            <a:spLocks noGrp="1"/>
          </p:cNvSpPr>
          <p:nvPr>
            <p:ph type="sldNum" sz="quarter" idx="12"/>
          </p:nvPr>
        </p:nvSpPr>
        <p:spPr/>
        <p:txBody>
          <a:bodyPr/>
          <a:lstStyle/>
          <a:p>
            <a:fld id="{928D9519-B9E6-4F53-A431-EE1EBE45E0FB}" type="slidenum">
              <a:rPr lang="en-US" smtClean="0"/>
              <a:t>13</a:t>
            </a:fld>
            <a:endParaRPr lang="en-US"/>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11" name="TextBox 10"/>
          <p:cNvSpPr txBox="1"/>
          <p:nvPr/>
        </p:nvSpPr>
        <p:spPr>
          <a:xfrm>
            <a:off x="1219200" y="0"/>
            <a:ext cx="6400800" cy="461665"/>
          </a:xfrm>
          <a:prstGeom prst="rect">
            <a:avLst/>
          </a:prstGeom>
          <a:noFill/>
        </p:spPr>
        <p:txBody>
          <a:bodyPr wrap="square" rtlCol="0">
            <a:spAutoFit/>
          </a:bodyPr>
          <a:lstStyle/>
          <a:p>
            <a:pPr algn="ctr"/>
            <a:r>
              <a:rPr lang="en-US" sz="2400" dirty="0" smtClean="0"/>
              <a:t>Constellations: Different Cultures</a:t>
            </a:r>
            <a:endParaRPr lang="en-US" sz="2400" dirty="0"/>
          </a:p>
        </p:txBody>
      </p:sp>
    </p:spTree>
    <p:extLst>
      <p:ext uri="{BB962C8B-B14F-4D97-AF65-F5344CB8AC3E}">
        <p14:creationId xmlns:p14="http://schemas.microsoft.com/office/powerpoint/2010/main" val="16277315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3276600"/>
            <a:ext cx="6576164" cy="2667000"/>
          </a:xfrm>
          <a:prstGeom prst="rect">
            <a:avLst/>
          </a:prstGeom>
        </p:spPr>
      </p:pic>
      <p:sp>
        <p:nvSpPr>
          <p:cNvPr id="5" name="TextBox 4"/>
          <p:cNvSpPr txBox="1"/>
          <p:nvPr/>
        </p:nvSpPr>
        <p:spPr>
          <a:xfrm>
            <a:off x="114300" y="1522274"/>
            <a:ext cx="9028938" cy="1754326"/>
          </a:xfrm>
          <a:prstGeom prst="rect">
            <a:avLst/>
          </a:prstGeom>
          <a:noFill/>
        </p:spPr>
        <p:txBody>
          <a:bodyPr wrap="square" rtlCol="0">
            <a:spAutoFit/>
          </a:bodyPr>
          <a:lstStyle/>
          <a:p>
            <a:r>
              <a:rPr lang="en-US" dirty="0" smtClean="0"/>
              <a:t>Ancient </a:t>
            </a:r>
            <a:r>
              <a:rPr lang="en-US" dirty="0"/>
              <a:t>Egyptian northern constellations on the astronomical ceiling of Hall K of the tomb of </a:t>
            </a:r>
            <a:r>
              <a:rPr lang="en-US" dirty="0" err="1"/>
              <a:t>Seti</a:t>
            </a:r>
            <a:r>
              <a:rPr lang="en-US" dirty="0"/>
              <a:t> I. </a:t>
            </a:r>
            <a:endParaRPr lang="en-US" dirty="0" smtClean="0"/>
          </a:p>
          <a:p>
            <a:endParaRPr lang="en-US" dirty="0"/>
          </a:p>
          <a:p>
            <a:r>
              <a:rPr lang="en-US" dirty="0" smtClean="0"/>
              <a:t>No </a:t>
            </a:r>
            <a:r>
              <a:rPr lang="en-US" dirty="0"/>
              <a:t>written record survives for identifying the constellations depicted</a:t>
            </a:r>
            <a:r>
              <a:rPr lang="en-US" dirty="0" smtClean="0"/>
              <a:t>.</a:t>
            </a:r>
          </a:p>
          <a:p>
            <a:r>
              <a:rPr lang="en-US" sz="1400" i="1" dirty="0" smtClean="0"/>
              <a:t>Source: Gary David Thompson</a:t>
            </a:r>
          </a:p>
          <a:p>
            <a:endParaRPr lang="en-US" i="1" dirty="0"/>
          </a:p>
        </p:txBody>
      </p:sp>
      <p:sp>
        <p:nvSpPr>
          <p:cNvPr id="3" name="Footer Placeholder 2"/>
          <p:cNvSpPr>
            <a:spLocks noGrp="1"/>
          </p:cNvSpPr>
          <p:nvPr>
            <p:ph type="ftr" sz="quarter" idx="11"/>
          </p:nvPr>
        </p:nvSpPr>
        <p:spPr/>
        <p:txBody>
          <a:bodyPr/>
          <a:lstStyle/>
          <a:p>
            <a:r>
              <a:rPr lang="en-US" smtClean="0"/>
              <a:t>www.boyce-astro.org © BRIEF 2014</a:t>
            </a:r>
            <a:endParaRPr lang="en-US"/>
          </a:p>
        </p:txBody>
      </p:sp>
      <p:sp>
        <p:nvSpPr>
          <p:cNvPr id="6" name="Slide Number Placeholder 5"/>
          <p:cNvSpPr>
            <a:spLocks noGrp="1"/>
          </p:cNvSpPr>
          <p:nvPr>
            <p:ph type="sldNum" sz="quarter" idx="12"/>
          </p:nvPr>
        </p:nvSpPr>
        <p:spPr/>
        <p:txBody>
          <a:bodyPr/>
          <a:lstStyle/>
          <a:p>
            <a:fld id="{928D9519-B9E6-4F53-A431-EE1EBE45E0FB}" type="slidenum">
              <a:rPr lang="en-US" smtClean="0"/>
              <a:t>14</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9" name="TextBox 8"/>
          <p:cNvSpPr txBox="1"/>
          <p:nvPr/>
        </p:nvSpPr>
        <p:spPr>
          <a:xfrm>
            <a:off x="1219200" y="0"/>
            <a:ext cx="6400800" cy="461665"/>
          </a:xfrm>
          <a:prstGeom prst="rect">
            <a:avLst/>
          </a:prstGeom>
          <a:noFill/>
        </p:spPr>
        <p:txBody>
          <a:bodyPr wrap="square" rtlCol="0">
            <a:spAutoFit/>
          </a:bodyPr>
          <a:lstStyle/>
          <a:p>
            <a:pPr algn="ctr"/>
            <a:r>
              <a:rPr lang="en-US" sz="2400" dirty="0" smtClean="0"/>
              <a:t>Constellations: Different Cultures</a:t>
            </a:r>
            <a:endParaRPr lang="en-US" sz="2400" dirty="0"/>
          </a:p>
        </p:txBody>
      </p:sp>
    </p:spTree>
    <p:extLst>
      <p:ext uri="{BB962C8B-B14F-4D97-AF65-F5344CB8AC3E}">
        <p14:creationId xmlns:p14="http://schemas.microsoft.com/office/powerpoint/2010/main" val="3144628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3314192"/>
            <a:ext cx="4495800" cy="3042158"/>
          </a:xfrm>
        </p:spPr>
      </p:pic>
      <p:sp>
        <p:nvSpPr>
          <p:cNvPr id="5" name="TextBox 4"/>
          <p:cNvSpPr txBox="1"/>
          <p:nvPr/>
        </p:nvSpPr>
        <p:spPr>
          <a:xfrm>
            <a:off x="166573" y="929121"/>
            <a:ext cx="5136573" cy="2462213"/>
          </a:xfrm>
          <a:prstGeom prst="rect">
            <a:avLst/>
          </a:prstGeom>
          <a:noFill/>
        </p:spPr>
        <p:txBody>
          <a:bodyPr wrap="square" rtlCol="0">
            <a:spAutoFit/>
          </a:bodyPr>
          <a:lstStyle/>
          <a:p>
            <a:pPr marL="171450" indent="-171450">
              <a:buFont typeface="Arial" panose="020B0604020202020204" pitchFamily="34" charset="0"/>
              <a:buChar char="•"/>
            </a:pPr>
            <a:r>
              <a:rPr lang="en-US" sz="1400" dirty="0" smtClean="0"/>
              <a:t>Egyptian mythology: gods </a:t>
            </a:r>
            <a:r>
              <a:rPr lang="en-US" sz="1400" dirty="0"/>
              <a:t>descended from the belt of Orion and Sirius– the brightest star in the sky. </a:t>
            </a:r>
            <a:r>
              <a:rPr lang="en-US" sz="1400" dirty="0" smtClean="0"/>
              <a:t>Believed </a:t>
            </a:r>
            <a:r>
              <a:rPr lang="en-US" sz="1400" dirty="0"/>
              <a:t>that from Sirius and Orion beings came in the form of humans– Osiris and Isis and they instigated the human race.</a:t>
            </a:r>
          </a:p>
          <a:p>
            <a:pPr marL="171450" indent="-171450">
              <a:buFont typeface="Arial" panose="020B0604020202020204" pitchFamily="34" charset="0"/>
              <a:buChar char="•"/>
            </a:pPr>
            <a:r>
              <a:rPr lang="en-US" sz="1400" dirty="0" smtClean="0"/>
              <a:t>The </a:t>
            </a:r>
            <a:r>
              <a:rPr lang="en-US" sz="1400" dirty="0"/>
              <a:t>concept that the three pyramids at Giza are in a special alignment of Orion’s Belt is amazing. Why does the Great Pyramid have air shafts that point to Orion? </a:t>
            </a:r>
            <a:endParaRPr lang="en-US" sz="1400" dirty="0" smtClean="0"/>
          </a:p>
          <a:p>
            <a:endParaRPr lang="en-US" sz="1400" dirty="0"/>
          </a:p>
          <a:p>
            <a:r>
              <a:rPr lang="en-US" sz="1400" dirty="0" smtClean="0"/>
              <a:t>The </a:t>
            </a:r>
            <a:r>
              <a:rPr lang="en-US" sz="1400" dirty="0"/>
              <a:t>pyramids in Teotihuacán reflect </a:t>
            </a:r>
            <a:r>
              <a:rPr lang="en-US" sz="1400" dirty="0" smtClean="0"/>
              <a:t>numerous </a:t>
            </a:r>
            <a:r>
              <a:rPr lang="en-US" sz="1400" dirty="0"/>
              <a:t>similarities </a:t>
            </a:r>
            <a:r>
              <a:rPr lang="en-US" sz="1400" i="1" dirty="0"/>
              <a:t>to the pyramids of Giza, in Egypt using the same mathematics as in the Giza plateau. </a:t>
            </a:r>
            <a:endParaRPr lang="en-US" sz="1400" i="1" dirty="0" smtClean="0"/>
          </a:p>
        </p:txBody>
      </p:sp>
      <p:pic>
        <p:nvPicPr>
          <p:cNvPr id="6" name="Picture 5"/>
          <p:cNvPicPr>
            <a:picLocks noChangeAspect="1"/>
          </p:cNvPicPr>
          <p:nvPr/>
        </p:nvPicPr>
        <p:blipFill>
          <a:blip r:embed="rId3"/>
          <a:stretch>
            <a:fillRect/>
          </a:stretch>
        </p:blipFill>
        <p:spPr>
          <a:xfrm>
            <a:off x="5295772" y="1520499"/>
            <a:ext cx="3619628" cy="4853057"/>
          </a:xfrm>
          <a:prstGeom prst="rect">
            <a:avLst/>
          </a:prstGeom>
        </p:spPr>
      </p:pic>
      <p:sp>
        <p:nvSpPr>
          <p:cNvPr id="2" name="Footer Placeholder 1"/>
          <p:cNvSpPr>
            <a:spLocks noGrp="1"/>
          </p:cNvSpPr>
          <p:nvPr>
            <p:ph type="ftr" sz="quarter" idx="11"/>
          </p:nvPr>
        </p:nvSpPr>
        <p:spPr/>
        <p:txBody>
          <a:bodyPr/>
          <a:lstStyle/>
          <a:p>
            <a:r>
              <a:rPr lang="en-US" smtClean="0"/>
              <a:t>www.boyce-astro.org © BRIEF 2014</a:t>
            </a:r>
            <a:endParaRPr lang="en-US"/>
          </a:p>
        </p:txBody>
      </p:sp>
      <p:sp>
        <p:nvSpPr>
          <p:cNvPr id="3" name="Slide Number Placeholder 2"/>
          <p:cNvSpPr>
            <a:spLocks noGrp="1"/>
          </p:cNvSpPr>
          <p:nvPr>
            <p:ph type="sldNum" sz="quarter" idx="12"/>
          </p:nvPr>
        </p:nvSpPr>
        <p:spPr/>
        <p:txBody>
          <a:bodyPr/>
          <a:lstStyle/>
          <a:p>
            <a:fld id="{928D9519-B9E6-4F53-A431-EE1EBE45E0FB}" type="slidenum">
              <a:rPr lang="en-US" smtClean="0"/>
              <a:t>15</a:t>
            </a:fld>
            <a:endParaRPr lang="en-US"/>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9" name="TextBox 8"/>
          <p:cNvSpPr txBox="1"/>
          <p:nvPr/>
        </p:nvSpPr>
        <p:spPr>
          <a:xfrm>
            <a:off x="1219200" y="0"/>
            <a:ext cx="6400800" cy="461665"/>
          </a:xfrm>
          <a:prstGeom prst="rect">
            <a:avLst/>
          </a:prstGeom>
          <a:noFill/>
        </p:spPr>
        <p:txBody>
          <a:bodyPr wrap="square" rtlCol="0">
            <a:spAutoFit/>
          </a:bodyPr>
          <a:lstStyle/>
          <a:p>
            <a:pPr algn="ctr"/>
            <a:r>
              <a:rPr lang="en-US" sz="2400" dirty="0" smtClean="0"/>
              <a:t>Constellations: Different Cultures</a:t>
            </a:r>
            <a:endParaRPr lang="en-US" sz="2400" dirty="0"/>
          </a:p>
        </p:txBody>
      </p:sp>
    </p:spTree>
    <p:extLst>
      <p:ext uri="{BB962C8B-B14F-4D97-AF65-F5344CB8AC3E}">
        <p14:creationId xmlns:p14="http://schemas.microsoft.com/office/powerpoint/2010/main" val="253969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www.boyce-astro.org © BRIEF 2014</a:t>
            </a:r>
            <a:endParaRPr lang="en-US"/>
          </a:p>
        </p:txBody>
      </p:sp>
      <p:sp>
        <p:nvSpPr>
          <p:cNvPr id="3" name="Slide Number Placeholder 2"/>
          <p:cNvSpPr>
            <a:spLocks noGrp="1"/>
          </p:cNvSpPr>
          <p:nvPr>
            <p:ph type="sldNum" sz="quarter" idx="12"/>
          </p:nvPr>
        </p:nvSpPr>
        <p:spPr/>
        <p:txBody>
          <a:bodyPr/>
          <a:lstStyle/>
          <a:p>
            <a:fld id="{928D9519-B9E6-4F53-A431-EE1EBE45E0FB}" type="slidenum">
              <a:rPr lang="en-US" smtClean="0"/>
              <a:t>16</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9" name="TextBox 8"/>
          <p:cNvSpPr txBox="1"/>
          <p:nvPr/>
        </p:nvSpPr>
        <p:spPr>
          <a:xfrm>
            <a:off x="1219200" y="0"/>
            <a:ext cx="6400800" cy="461665"/>
          </a:xfrm>
          <a:prstGeom prst="rect">
            <a:avLst/>
          </a:prstGeom>
          <a:noFill/>
        </p:spPr>
        <p:txBody>
          <a:bodyPr wrap="square" rtlCol="0">
            <a:spAutoFit/>
          </a:bodyPr>
          <a:lstStyle/>
          <a:p>
            <a:pPr algn="ctr"/>
            <a:r>
              <a:rPr lang="en-US" sz="2400" dirty="0" smtClean="0"/>
              <a:t>Constellations: Different Cultures</a:t>
            </a:r>
            <a:endParaRPr lang="en-US" sz="2400" dirty="0"/>
          </a:p>
        </p:txBody>
      </p:sp>
      <p:pic>
        <p:nvPicPr>
          <p:cNvPr id="13" name="Picture 12"/>
          <p:cNvPicPr>
            <a:picLocks noChangeAspect="1"/>
          </p:cNvPicPr>
          <p:nvPr/>
        </p:nvPicPr>
        <p:blipFill>
          <a:blip r:embed="rId4"/>
          <a:stretch>
            <a:fillRect/>
          </a:stretch>
        </p:blipFill>
        <p:spPr>
          <a:xfrm>
            <a:off x="0" y="670913"/>
            <a:ext cx="3886200" cy="5685437"/>
          </a:xfrm>
          <a:prstGeom prst="rect">
            <a:avLst/>
          </a:prstGeom>
        </p:spPr>
      </p:pic>
      <p:pic>
        <p:nvPicPr>
          <p:cNvPr id="14" name="Picture 13"/>
          <p:cNvPicPr>
            <a:picLocks noChangeAspect="1"/>
          </p:cNvPicPr>
          <p:nvPr/>
        </p:nvPicPr>
        <p:blipFill>
          <a:blip r:embed="rId5"/>
          <a:stretch>
            <a:fillRect/>
          </a:stretch>
        </p:blipFill>
        <p:spPr>
          <a:xfrm>
            <a:off x="5257800" y="672027"/>
            <a:ext cx="3885438" cy="5684323"/>
          </a:xfrm>
          <a:prstGeom prst="rect">
            <a:avLst/>
          </a:prstGeom>
        </p:spPr>
      </p:pic>
      <p:sp>
        <p:nvSpPr>
          <p:cNvPr id="15" name="TextBox 14"/>
          <p:cNvSpPr txBox="1"/>
          <p:nvPr/>
        </p:nvSpPr>
        <p:spPr>
          <a:xfrm>
            <a:off x="914400" y="6380932"/>
            <a:ext cx="2133600" cy="369332"/>
          </a:xfrm>
          <a:prstGeom prst="rect">
            <a:avLst/>
          </a:prstGeom>
          <a:noFill/>
        </p:spPr>
        <p:txBody>
          <a:bodyPr wrap="square" rtlCol="0">
            <a:spAutoFit/>
          </a:bodyPr>
          <a:lstStyle/>
          <a:p>
            <a:pPr algn="ctr"/>
            <a:r>
              <a:rPr lang="en-US" b="1" i="1" u="sng" dirty="0" smtClean="0">
                <a:effectLst>
                  <a:outerShdw blurRad="38100" dist="38100" dir="2700000" algn="tl">
                    <a:srgbClr val="000000">
                      <a:alpha val="43137"/>
                    </a:srgbClr>
                  </a:outerShdw>
                </a:effectLst>
              </a:rPr>
              <a:t>12/24/2014</a:t>
            </a:r>
            <a:endParaRPr lang="en-US" b="1" i="1" u="sng" dirty="0">
              <a:effectLst>
                <a:outerShdw blurRad="38100" dist="38100" dir="2700000" algn="tl">
                  <a:srgbClr val="000000">
                    <a:alpha val="43137"/>
                  </a:srgbClr>
                </a:outerShdw>
              </a:effectLst>
            </a:endParaRPr>
          </a:p>
        </p:txBody>
      </p:sp>
      <p:sp>
        <p:nvSpPr>
          <p:cNvPr id="16" name="TextBox 15"/>
          <p:cNvSpPr txBox="1"/>
          <p:nvPr/>
        </p:nvSpPr>
        <p:spPr>
          <a:xfrm>
            <a:off x="6096000" y="6352143"/>
            <a:ext cx="2133600" cy="369332"/>
          </a:xfrm>
          <a:prstGeom prst="rect">
            <a:avLst/>
          </a:prstGeom>
          <a:noFill/>
        </p:spPr>
        <p:txBody>
          <a:bodyPr wrap="square" rtlCol="0">
            <a:spAutoFit/>
          </a:bodyPr>
          <a:lstStyle/>
          <a:p>
            <a:pPr algn="ctr"/>
            <a:r>
              <a:rPr lang="en-US" b="1" i="1" u="sng" dirty="0" smtClean="0">
                <a:effectLst>
                  <a:outerShdw blurRad="38100" dist="38100" dir="2700000" algn="tl">
                    <a:srgbClr val="000000">
                      <a:alpha val="43137"/>
                    </a:srgbClr>
                  </a:outerShdw>
                </a:effectLst>
              </a:rPr>
              <a:t>12/24/-3014</a:t>
            </a:r>
            <a:endParaRPr lang="en-US" b="1" i="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853197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28600" y="838200"/>
            <a:ext cx="8763000" cy="1877437"/>
          </a:xfrm>
          <a:prstGeom prst="rect">
            <a:avLst/>
          </a:prstGeom>
          <a:noFill/>
        </p:spPr>
        <p:txBody>
          <a:bodyPr wrap="square" rtlCol="0">
            <a:spAutoFit/>
          </a:bodyPr>
          <a:lstStyle/>
          <a:p>
            <a:r>
              <a:rPr lang="en-US" dirty="0" smtClean="0"/>
              <a:t>Taurus The Bull</a:t>
            </a:r>
          </a:p>
          <a:p>
            <a:endParaRPr lang="en-US" sz="1000" dirty="0"/>
          </a:p>
          <a:p>
            <a:pPr marL="285750" indent="-285750">
              <a:buFont typeface="Arial" panose="020B0604020202020204" pitchFamily="34" charset="0"/>
              <a:buChar char="•"/>
            </a:pPr>
            <a:r>
              <a:rPr lang="en-US" sz="1400" dirty="0" smtClean="0"/>
              <a:t>One of the oldest going </a:t>
            </a:r>
            <a:r>
              <a:rPr lang="en-US" sz="1400" dirty="0"/>
              <a:t>back at least to the days of Mesopotamia circa 4000 B.C</a:t>
            </a:r>
            <a:r>
              <a:rPr lang="en-US" sz="1400" dirty="0" smtClean="0"/>
              <a:t>.</a:t>
            </a:r>
          </a:p>
          <a:p>
            <a:pPr marL="285750" indent="-285750">
              <a:buFont typeface="Arial" panose="020B0604020202020204" pitchFamily="34" charset="0"/>
              <a:buChar char="•"/>
            </a:pPr>
            <a:r>
              <a:rPr lang="en-US" sz="1400" dirty="0" smtClean="0"/>
              <a:t> </a:t>
            </a:r>
            <a:r>
              <a:rPr lang="en-US" sz="1400" dirty="0"/>
              <a:t>In Babylon, it was the first constellation of the zodiac and known as the Heavenly Bull. </a:t>
            </a:r>
            <a:endParaRPr lang="en-US" sz="1400" dirty="0" smtClean="0"/>
          </a:p>
          <a:p>
            <a:pPr marL="285750" indent="-285750">
              <a:buFont typeface="Arial" panose="020B0604020202020204" pitchFamily="34" charset="0"/>
              <a:buChar char="•"/>
            </a:pPr>
            <a:r>
              <a:rPr lang="en-US" sz="1400" dirty="0" smtClean="0"/>
              <a:t>Then</a:t>
            </a:r>
            <a:r>
              <a:rPr lang="en-US" sz="1400" dirty="0"/>
              <a:t>, Taurus marked the spot the sun occupied on the first day of spring or vernal equinox. </a:t>
            </a:r>
            <a:endParaRPr lang="en-US" sz="1400" dirty="0" smtClean="0"/>
          </a:p>
          <a:p>
            <a:pPr marL="285750" indent="-285750">
              <a:buFont typeface="Arial" panose="020B0604020202020204" pitchFamily="34" charset="0"/>
              <a:buChar char="•"/>
            </a:pPr>
            <a:r>
              <a:rPr lang="en-US" sz="1400" dirty="0" smtClean="0"/>
              <a:t>HOWEVER, today because </a:t>
            </a:r>
            <a:r>
              <a:rPr lang="en-US" sz="1400" dirty="0"/>
              <a:t>of a slight wobbling in Earth’s axis called </a:t>
            </a:r>
            <a:r>
              <a:rPr lang="en-US" sz="1400" i="1" dirty="0"/>
              <a:t>precession</a:t>
            </a:r>
            <a:r>
              <a:rPr lang="en-US" sz="1400" dirty="0"/>
              <a:t>, the sun now sits in Taurus on the first day of summer. Any clear winter night, you can share this distant historical </a:t>
            </a:r>
            <a:r>
              <a:rPr lang="en-US" sz="1400" dirty="0" smtClean="0"/>
              <a:t>connection</a:t>
            </a:r>
            <a:endParaRPr lang="en-US" sz="1400" dirty="0"/>
          </a:p>
          <a:p>
            <a:endParaRPr lang="en-US" dirty="0"/>
          </a:p>
        </p:txBody>
      </p:sp>
      <p:sp>
        <p:nvSpPr>
          <p:cNvPr id="5" name="Footer Placeholder 4"/>
          <p:cNvSpPr>
            <a:spLocks noGrp="1"/>
          </p:cNvSpPr>
          <p:nvPr>
            <p:ph type="ftr" sz="quarter" idx="11"/>
          </p:nvPr>
        </p:nvSpPr>
        <p:spPr/>
        <p:txBody>
          <a:bodyPr/>
          <a:lstStyle/>
          <a:p>
            <a:r>
              <a:rPr lang="en-US" smtClean="0"/>
              <a:t>www.boyce-astro.org © BRIEF 2014</a:t>
            </a:r>
            <a:endParaRPr lang="en-US"/>
          </a:p>
        </p:txBody>
      </p:sp>
      <p:sp>
        <p:nvSpPr>
          <p:cNvPr id="6" name="Slide Number Placeholder 5"/>
          <p:cNvSpPr>
            <a:spLocks noGrp="1"/>
          </p:cNvSpPr>
          <p:nvPr>
            <p:ph type="sldNum" sz="quarter" idx="12"/>
          </p:nvPr>
        </p:nvSpPr>
        <p:spPr/>
        <p:txBody>
          <a:bodyPr/>
          <a:lstStyle/>
          <a:p>
            <a:fld id="{928D9519-B9E6-4F53-A431-EE1EBE45E0FB}" type="slidenum">
              <a:rPr lang="en-US" smtClean="0"/>
              <a:t>17</a:t>
            </a:fld>
            <a:endParaRPr lang="en-US"/>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10" name="TextBox 9"/>
          <p:cNvSpPr txBox="1"/>
          <p:nvPr/>
        </p:nvSpPr>
        <p:spPr>
          <a:xfrm>
            <a:off x="1219200" y="0"/>
            <a:ext cx="6400800" cy="461665"/>
          </a:xfrm>
          <a:prstGeom prst="rect">
            <a:avLst/>
          </a:prstGeom>
          <a:noFill/>
        </p:spPr>
        <p:txBody>
          <a:bodyPr wrap="square" rtlCol="0">
            <a:spAutoFit/>
          </a:bodyPr>
          <a:lstStyle/>
          <a:p>
            <a:pPr algn="ctr"/>
            <a:r>
              <a:rPr lang="en-US" sz="2400" dirty="0" smtClean="0"/>
              <a:t>Constellations: Different Cultures</a:t>
            </a:r>
            <a:endParaRPr lang="en-US" sz="2400" dirty="0"/>
          </a:p>
        </p:txBody>
      </p:sp>
      <p:pic>
        <p:nvPicPr>
          <p:cNvPr id="11" name="Picture 10"/>
          <p:cNvPicPr>
            <a:picLocks noChangeAspect="1"/>
          </p:cNvPicPr>
          <p:nvPr/>
        </p:nvPicPr>
        <p:blipFill>
          <a:blip r:embed="rId4"/>
          <a:stretch>
            <a:fillRect/>
          </a:stretch>
        </p:blipFill>
        <p:spPr>
          <a:xfrm>
            <a:off x="4572000" y="2868036"/>
            <a:ext cx="4419600" cy="2351438"/>
          </a:xfrm>
          <a:prstGeom prst="rect">
            <a:avLst/>
          </a:prstGeom>
        </p:spPr>
      </p:pic>
      <p:sp>
        <p:nvSpPr>
          <p:cNvPr id="12" name="TextBox 11"/>
          <p:cNvSpPr txBox="1"/>
          <p:nvPr/>
        </p:nvSpPr>
        <p:spPr>
          <a:xfrm>
            <a:off x="5715000" y="5241934"/>
            <a:ext cx="2133600" cy="369332"/>
          </a:xfrm>
          <a:prstGeom prst="rect">
            <a:avLst/>
          </a:prstGeom>
          <a:noFill/>
        </p:spPr>
        <p:txBody>
          <a:bodyPr wrap="square" rtlCol="0">
            <a:spAutoFit/>
          </a:bodyPr>
          <a:lstStyle/>
          <a:p>
            <a:pPr algn="ctr"/>
            <a:r>
              <a:rPr lang="en-US" b="1" i="1" u="sng" dirty="0" smtClean="0">
                <a:effectLst>
                  <a:outerShdw blurRad="38100" dist="38100" dir="2700000" algn="tl">
                    <a:srgbClr val="000000">
                      <a:alpha val="43137"/>
                    </a:srgbClr>
                  </a:outerShdw>
                </a:effectLst>
              </a:rPr>
              <a:t>12/24/-4014</a:t>
            </a:r>
            <a:endParaRPr lang="en-US" b="1" i="1" u="sng" dirty="0">
              <a:effectLst>
                <a:outerShdw blurRad="38100" dist="38100" dir="2700000" algn="tl">
                  <a:srgbClr val="000000">
                    <a:alpha val="43137"/>
                  </a:srgbClr>
                </a:outerShdw>
              </a:effectLst>
            </a:endParaRPr>
          </a:p>
        </p:txBody>
      </p:sp>
      <p:pic>
        <p:nvPicPr>
          <p:cNvPr id="13" name="Picture 12"/>
          <p:cNvPicPr>
            <a:picLocks noChangeAspect="1"/>
          </p:cNvPicPr>
          <p:nvPr/>
        </p:nvPicPr>
        <p:blipFill>
          <a:blip r:embed="rId5"/>
          <a:stretch>
            <a:fillRect/>
          </a:stretch>
        </p:blipFill>
        <p:spPr>
          <a:xfrm>
            <a:off x="32085" y="2868036"/>
            <a:ext cx="4419596" cy="2351436"/>
          </a:xfrm>
          <a:prstGeom prst="rect">
            <a:avLst/>
          </a:prstGeom>
        </p:spPr>
      </p:pic>
      <p:sp>
        <p:nvSpPr>
          <p:cNvPr id="14" name="TextBox 13"/>
          <p:cNvSpPr txBox="1"/>
          <p:nvPr/>
        </p:nvSpPr>
        <p:spPr>
          <a:xfrm>
            <a:off x="1066800" y="5187205"/>
            <a:ext cx="2133600" cy="369332"/>
          </a:xfrm>
          <a:prstGeom prst="rect">
            <a:avLst/>
          </a:prstGeom>
          <a:noFill/>
        </p:spPr>
        <p:txBody>
          <a:bodyPr wrap="square" rtlCol="0">
            <a:spAutoFit/>
          </a:bodyPr>
          <a:lstStyle/>
          <a:p>
            <a:pPr algn="ctr"/>
            <a:r>
              <a:rPr lang="en-US" b="1" i="1" u="sng" dirty="0" smtClean="0">
                <a:effectLst>
                  <a:outerShdw blurRad="38100" dist="38100" dir="2700000" algn="tl">
                    <a:srgbClr val="000000">
                      <a:alpha val="43137"/>
                    </a:srgbClr>
                  </a:outerShdw>
                </a:effectLst>
              </a:rPr>
              <a:t>12/24/2014</a:t>
            </a:r>
            <a:endParaRPr lang="en-US" b="1" i="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655846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18</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8" name="TextBox 7"/>
          <p:cNvSpPr txBox="1"/>
          <p:nvPr/>
        </p:nvSpPr>
        <p:spPr>
          <a:xfrm>
            <a:off x="1219200" y="0"/>
            <a:ext cx="6400800" cy="461665"/>
          </a:xfrm>
          <a:prstGeom prst="rect">
            <a:avLst/>
          </a:prstGeom>
          <a:noFill/>
        </p:spPr>
        <p:txBody>
          <a:bodyPr wrap="square" rtlCol="0">
            <a:spAutoFit/>
          </a:bodyPr>
          <a:lstStyle/>
          <a:p>
            <a:pPr algn="ctr"/>
            <a:r>
              <a:rPr lang="en-US" sz="2400" dirty="0" smtClean="0"/>
              <a:t>Constellations: 88</a:t>
            </a:r>
            <a:endParaRPr lang="en-US" sz="2400" dirty="0"/>
          </a:p>
        </p:txBody>
      </p:sp>
      <p:pic>
        <p:nvPicPr>
          <p:cNvPr id="9" name="Picture 8"/>
          <p:cNvPicPr>
            <a:picLocks noChangeAspect="1"/>
          </p:cNvPicPr>
          <p:nvPr/>
        </p:nvPicPr>
        <p:blipFill>
          <a:blip r:embed="rId4"/>
          <a:stretch>
            <a:fillRect/>
          </a:stretch>
        </p:blipFill>
        <p:spPr>
          <a:xfrm>
            <a:off x="3789010" y="1618081"/>
            <a:ext cx="5354990" cy="4514134"/>
          </a:xfrm>
          <a:prstGeom prst="rect">
            <a:avLst/>
          </a:prstGeom>
        </p:spPr>
      </p:pic>
      <p:sp>
        <p:nvSpPr>
          <p:cNvPr id="10" name="TextBox 9"/>
          <p:cNvSpPr txBox="1"/>
          <p:nvPr/>
        </p:nvSpPr>
        <p:spPr>
          <a:xfrm>
            <a:off x="0" y="1447800"/>
            <a:ext cx="3789010" cy="3139321"/>
          </a:xfrm>
          <a:prstGeom prst="rect">
            <a:avLst/>
          </a:prstGeom>
          <a:noFill/>
        </p:spPr>
        <p:txBody>
          <a:bodyPr wrap="square" rtlCol="0">
            <a:spAutoFit/>
          </a:bodyPr>
          <a:lstStyle/>
          <a:p>
            <a:pPr marL="285750" indent="-285750">
              <a:buFont typeface="Arial" panose="020B0604020202020204" pitchFamily="34" charset="0"/>
              <a:buChar char="•"/>
            </a:pPr>
            <a:r>
              <a:rPr lang="en-US" dirty="0" smtClean="0"/>
              <a:t>Ptolemy (1</a:t>
            </a:r>
            <a:r>
              <a:rPr lang="en-US" baseline="30000" dirty="0" smtClean="0"/>
              <a:t>st</a:t>
            </a:r>
            <a:r>
              <a:rPr lang="en-US" dirty="0" smtClean="0"/>
              <a:t> &amp; 2</a:t>
            </a:r>
            <a:r>
              <a:rPr lang="en-US" baseline="30000" dirty="0" smtClean="0"/>
              <a:t>nd</a:t>
            </a:r>
            <a:r>
              <a:rPr lang="en-US" dirty="0" smtClean="0"/>
              <a:t> Century AD, made a catalog</a:t>
            </a:r>
          </a:p>
          <a:p>
            <a:pPr marL="285750" indent="-285750">
              <a:buFont typeface="Arial" panose="020B0604020202020204" pitchFamily="34" charset="0"/>
              <a:buChar char="•"/>
            </a:pPr>
            <a:r>
              <a:rPr lang="en-US" dirty="0" smtClean="0"/>
              <a:t>Mostly Greek and Roman names</a:t>
            </a:r>
          </a:p>
          <a:p>
            <a:pPr marL="285750" indent="-285750">
              <a:buFont typeface="Arial" panose="020B0604020202020204" pitchFamily="34" charset="0"/>
              <a:buChar char="•"/>
            </a:pPr>
            <a:r>
              <a:rPr lang="en-US" dirty="0" smtClean="0"/>
              <a:t>All Northern Hemisphere since the Southern was not well known</a:t>
            </a:r>
          </a:p>
          <a:p>
            <a:pPr marL="285750" indent="-285750">
              <a:buFont typeface="Arial" panose="020B0604020202020204" pitchFamily="34" charset="0"/>
              <a:buChar char="•"/>
            </a:pPr>
            <a:r>
              <a:rPr lang="en-US" dirty="0"/>
              <a:t>With the </a:t>
            </a:r>
            <a:r>
              <a:rPr lang="en-US" dirty="0" smtClean="0"/>
              <a:t>Renaissance map makers went crazy and renamed to match their politicians, biblical figures, and such</a:t>
            </a:r>
          </a:p>
          <a:p>
            <a:pPr marL="285750" indent="-285750">
              <a:buFont typeface="Arial" panose="020B0604020202020204" pitchFamily="34" charset="0"/>
              <a:buChar char="•"/>
            </a:pPr>
            <a:r>
              <a:rPr lang="en-US" dirty="0" smtClean="0"/>
              <a:t>1888, IAU standardized using many of Ptolemy’s constellations</a:t>
            </a:r>
            <a:endParaRPr lang="en-US" dirty="0"/>
          </a:p>
        </p:txBody>
      </p:sp>
    </p:spTree>
    <p:extLst>
      <p:ext uri="{BB962C8B-B14F-4D97-AF65-F5344CB8AC3E}">
        <p14:creationId xmlns:p14="http://schemas.microsoft.com/office/powerpoint/2010/main" val="41779716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19</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8" name="TextBox 7"/>
          <p:cNvSpPr txBox="1"/>
          <p:nvPr/>
        </p:nvSpPr>
        <p:spPr>
          <a:xfrm>
            <a:off x="1219200" y="0"/>
            <a:ext cx="6400800" cy="461665"/>
          </a:xfrm>
          <a:prstGeom prst="rect">
            <a:avLst/>
          </a:prstGeom>
          <a:noFill/>
        </p:spPr>
        <p:txBody>
          <a:bodyPr wrap="square" rtlCol="0">
            <a:spAutoFit/>
          </a:bodyPr>
          <a:lstStyle/>
          <a:p>
            <a:pPr algn="ctr"/>
            <a:r>
              <a:rPr lang="en-US" sz="2400" dirty="0" smtClean="0"/>
              <a:t>Stellar Names</a:t>
            </a:r>
            <a:endParaRPr lang="en-US" sz="2400" dirty="0"/>
          </a:p>
        </p:txBody>
      </p:sp>
      <p:sp>
        <p:nvSpPr>
          <p:cNvPr id="9" name="TextBox 8"/>
          <p:cNvSpPr txBox="1"/>
          <p:nvPr/>
        </p:nvSpPr>
        <p:spPr>
          <a:xfrm>
            <a:off x="0" y="1143000"/>
            <a:ext cx="9143238" cy="2862322"/>
          </a:xfrm>
          <a:prstGeom prst="rect">
            <a:avLst/>
          </a:prstGeom>
          <a:noFill/>
        </p:spPr>
        <p:txBody>
          <a:bodyPr wrap="square" rtlCol="0">
            <a:spAutoFit/>
          </a:bodyPr>
          <a:lstStyle/>
          <a:p>
            <a:pPr marL="285750" indent="-285750">
              <a:buFont typeface="Arial" panose="020B0604020202020204" pitchFamily="34" charset="0"/>
              <a:buChar char="•"/>
            </a:pPr>
            <a:r>
              <a:rPr lang="en-US" dirty="0"/>
              <a:t>Star Names: </a:t>
            </a:r>
            <a:r>
              <a:rPr lang="en-US" dirty="0" smtClean="0"/>
              <a:t>Brightest </a:t>
            </a:r>
            <a:r>
              <a:rPr lang="en-US" dirty="0"/>
              <a:t>stars visible to the naked eye have all been given proper names. </a:t>
            </a:r>
            <a:r>
              <a:rPr lang="en-US" dirty="0" smtClean="0"/>
              <a:t> </a:t>
            </a:r>
            <a:endParaRPr lang="en-US" dirty="0"/>
          </a:p>
          <a:p>
            <a:pPr marL="285750" lvl="0" indent="-285750">
              <a:buFont typeface="Arial" panose="020B0604020202020204" pitchFamily="34" charset="0"/>
              <a:buChar char="•"/>
            </a:pPr>
            <a:r>
              <a:rPr lang="en-US" dirty="0"/>
              <a:t>Mostly Arabic &amp; Greek revealing the chain of transmission of the western astronomical tradition:</a:t>
            </a:r>
          </a:p>
          <a:p>
            <a:pPr marL="742950" lvl="1" indent="-285750">
              <a:buFont typeface="Arial" panose="020B0604020202020204" pitchFamily="34" charset="0"/>
              <a:buChar char="•"/>
            </a:pPr>
            <a:endParaRPr lang="en-US" dirty="0" smtClean="0"/>
          </a:p>
          <a:p>
            <a:pPr marL="742950" lvl="1" indent="-285750">
              <a:buFont typeface="Arial" panose="020B0604020202020204" pitchFamily="34" charset="0"/>
              <a:buChar char="•"/>
            </a:pPr>
            <a:r>
              <a:rPr lang="en-US" dirty="0" smtClean="0"/>
              <a:t>Mesopotamia </a:t>
            </a:r>
            <a:r>
              <a:rPr lang="en-US" dirty="0"/>
              <a:t>– Classical Greece – Roman Empire – Islam – Renaissance Europe – Today</a:t>
            </a:r>
          </a:p>
          <a:p>
            <a:pPr marL="742950" lvl="1" indent="-285750">
              <a:buFont typeface="Arial" panose="020B0604020202020204" pitchFamily="34" charset="0"/>
              <a:buChar char="•"/>
            </a:pPr>
            <a:r>
              <a:rPr lang="en-US" dirty="0"/>
              <a:t>Most of the star names in the sky are Arabic</a:t>
            </a:r>
          </a:p>
          <a:p>
            <a:pPr marL="742950" lvl="1" indent="-285750">
              <a:buFont typeface="Arial" panose="020B0604020202020204" pitchFamily="34" charset="0"/>
              <a:buChar char="•"/>
            </a:pPr>
            <a:r>
              <a:rPr lang="en-US" dirty="0"/>
              <a:t>Arabic: Rigel, </a:t>
            </a:r>
            <a:r>
              <a:rPr lang="en-US" dirty="0" err="1"/>
              <a:t>Alberio</a:t>
            </a:r>
            <a:r>
              <a:rPr lang="en-US" dirty="0"/>
              <a:t>, Deneb</a:t>
            </a:r>
          </a:p>
          <a:p>
            <a:pPr marL="742950" lvl="1" indent="-285750">
              <a:buFont typeface="Arial" panose="020B0604020202020204" pitchFamily="34" charset="0"/>
              <a:buChar char="•"/>
            </a:pPr>
            <a:r>
              <a:rPr lang="en-US" dirty="0"/>
              <a:t>Greek: Sirius (dog star), Arcturus</a:t>
            </a:r>
          </a:p>
          <a:p>
            <a:pPr marL="742950" lvl="1" indent="-285750">
              <a:buFont typeface="Arial" panose="020B0604020202020204" pitchFamily="34" charset="0"/>
              <a:buChar char="•"/>
            </a:pPr>
            <a:r>
              <a:rPr lang="en-US" dirty="0"/>
              <a:t>Latin: Polaris, Spica</a:t>
            </a:r>
          </a:p>
          <a:p>
            <a:endParaRPr lang="en-US" dirty="0"/>
          </a:p>
        </p:txBody>
      </p:sp>
    </p:spTree>
    <p:extLst>
      <p:ext uri="{BB962C8B-B14F-4D97-AF65-F5344CB8AC3E}">
        <p14:creationId xmlns:p14="http://schemas.microsoft.com/office/powerpoint/2010/main" val="31799087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2</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8" name="TextBox 7"/>
          <p:cNvSpPr txBox="1"/>
          <p:nvPr/>
        </p:nvSpPr>
        <p:spPr>
          <a:xfrm>
            <a:off x="1219200" y="0"/>
            <a:ext cx="6400800" cy="461665"/>
          </a:xfrm>
          <a:prstGeom prst="rect">
            <a:avLst/>
          </a:prstGeom>
          <a:noFill/>
        </p:spPr>
        <p:txBody>
          <a:bodyPr wrap="square" rtlCol="0">
            <a:spAutoFit/>
          </a:bodyPr>
          <a:lstStyle/>
          <a:p>
            <a:pPr algn="ctr"/>
            <a:r>
              <a:rPr lang="en-US" sz="2400" dirty="0" smtClean="0"/>
              <a:t>Finding Constellations In The Sky</a:t>
            </a:r>
            <a:endParaRPr lang="en-US" sz="2400" dirty="0"/>
          </a:p>
        </p:txBody>
      </p:sp>
      <p:sp>
        <p:nvSpPr>
          <p:cNvPr id="9" name="TextBox 8"/>
          <p:cNvSpPr txBox="1"/>
          <p:nvPr/>
        </p:nvSpPr>
        <p:spPr>
          <a:xfrm>
            <a:off x="152400" y="1600200"/>
            <a:ext cx="8839200" cy="2031325"/>
          </a:xfrm>
          <a:prstGeom prst="rect">
            <a:avLst/>
          </a:prstGeom>
          <a:noFill/>
        </p:spPr>
        <p:txBody>
          <a:bodyPr wrap="square" rtlCol="0">
            <a:spAutoFit/>
          </a:bodyPr>
          <a:lstStyle/>
          <a:p>
            <a:pPr marL="285750" indent="-285750">
              <a:buFont typeface="Arial" panose="020B0604020202020204" pitchFamily="34" charset="0"/>
              <a:buChar char="•"/>
            </a:pPr>
            <a:r>
              <a:rPr lang="en-US" dirty="0" smtClean="0"/>
              <a:t>Overview</a:t>
            </a:r>
          </a:p>
          <a:p>
            <a:pPr marL="285750" indent="-285750">
              <a:buFont typeface="Arial" panose="020B0604020202020204" pitchFamily="34" charset="0"/>
              <a:buChar char="•"/>
            </a:pPr>
            <a:r>
              <a:rPr lang="en-US" dirty="0" smtClean="0"/>
              <a:t>Historical Backgrounds</a:t>
            </a:r>
          </a:p>
          <a:p>
            <a:pPr marL="285750" indent="-285750">
              <a:buFont typeface="Arial" panose="020B0604020202020204" pitchFamily="34" charset="0"/>
              <a:buChar char="•"/>
            </a:pPr>
            <a:r>
              <a:rPr lang="en-US" dirty="0" smtClean="0"/>
              <a:t>Classical Constellations</a:t>
            </a:r>
          </a:p>
          <a:p>
            <a:pPr marL="285750" indent="-285750">
              <a:buFont typeface="Arial" panose="020B0604020202020204" pitchFamily="34" charset="0"/>
              <a:buChar char="•"/>
            </a:pPr>
            <a:r>
              <a:rPr lang="en-US" dirty="0" smtClean="0"/>
              <a:t>Role of Constellations</a:t>
            </a:r>
          </a:p>
          <a:p>
            <a:pPr marL="285750" indent="-285750">
              <a:buFont typeface="Arial" panose="020B0604020202020204" pitchFamily="34" charset="0"/>
              <a:buChar char="•"/>
            </a:pPr>
            <a:r>
              <a:rPr lang="en-US" dirty="0" smtClean="0"/>
              <a:t>What is an Asterism?</a:t>
            </a:r>
          </a:p>
          <a:p>
            <a:pPr marL="285750" indent="-285750">
              <a:buFont typeface="Arial" panose="020B0604020202020204" pitchFamily="34" charset="0"/>
              <a:buChar char="•"/>
            </a:pPr>
            <a:r>
              <a:rPr lang="en-US" dirty="0" smtClean="0"/>
              <a:t>Star Names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9367008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20</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8" name="TextBox 7"/>
          <p:cNvSpPr txBox="1"/>
          <p:nvPr/>
        </p:nvSpPr>
        <p:spPr>
          <a:xfrm>
            <a:off x="1219200" y="0"/>
            <a:ext cx="6400800" cy="461665"/>
          </a:xfrm>
          <a:prstGeom prst="rect">
            <a:avLst/>
          </a:prstGeom>
          <a:noFill/>
        </p:spPr>
        <p:txBody>
          <a:bodyPr wrap="square" rtlCol="0">
            <a:spAutoFit/>
          </a:bodyPr>
          <a:lstStyle/>
          <a:p>
            <a:pPr algn="ctr"/>
            <a:r>
              <a:rPr lang="en-US" sz="2400" dirty="0" smtClean="0"/>
              <a:t>Stellar Names</a:t>
            </a:r>
            <a:endParaRPr lang="en-US" sz="2400" dirty="0"/>
          </a:p>
        </p:txBody>
      </p:sp>
      <p:sp>
        <p:nvSpPr>
          <p:cNvPr id="9" name="TextBox 8"/>
          <p:cNvSpPr txBox="1"/>
          <p:nvPr/>
        </p:nvSpPr>
        <p:spPr>
          <a:xfrm>
            <a:off x="0" y="1295400"/>
            <a:ext cx="9144000" cy="4247317"/>
          </a:xfrm>
          <a:prstGeom prst="rect">
            <a:avLst/>
          </a:prstGeom>
          <a:noFill/>
        </p:spPr>
        <p:txBody>
          <a:bodyPr wrap="square" rtlCol="0">
            <a:spAutoFit/>
          </a:bodyPr>
          <a:lstStyle/>
          <a:p>
            <a:pPr lvl="0"/>
            <a:r>
              <a:rPr lang="en-US" dirty="0"/>
              <a:t>Bayer (Greek Letter) Names</a:t>
            </a:r>
          </a:p>
          <a:p>
            <a:pPr marL="742950" lvl="1" indent="-285750">
              <a:buFont typeface="Arial" panose="020B0604020202020204" pitchFamily="34" charset="0"/>
              <a:buChar char="•"/>
            </a:pPr>
            <a:r>
              <a:rPr lang="en-US" dirty="0"/>
              <a:t>1601 Johannes Bayer developed a system of naming stars using lower case Greek letters in approximate order of brightness.</a:t>
            </a:r>
          </a:p>
          <a:p>
            <a:pPr marL="742950" lvl="1" indent="-285750">
              <a:buFont typeface="Arial" panose="020B0604020202020204" pitchFamily="34" charset="0"/>
              <a:buChar char="•"/>
            </a:pPr>
            <a:r>
              <a:rPr lang="en-US" dirty="0"/>
              <a:t>Bayer names consist of two parts</a:t>
            </a:r>
          </a:p>
          <a:p>
            <a:pPr marL="1200150" lvl="2" indent="-285750">
              <a:buFont typeface="Arial" panose="020B0604020202020204" pitchFamily="34" charset="0"/>
              <a:buChar char="•"/>
            </a:pPr>
            <a:r>
              <a:rPr lang="en-US" dirty="0"/>
              <a:t>Greek letter to indicate brightness, in order of brightest to faintest</a:t>
            </a:r>
          </a:p>
          <a:p>
            <a:pPr marL="742950" lvl="1" indent="-285750">
              <a:buFont typeface="Arial" panose="020B0604020202020204" pitchFamily="34" charset="0"/>
              <a:buChar char="•"/>
            </a:pPr>
            <a:r>
              <a:rPr lang="en-US" dirty="0" smtClean="0"/>
              <a:t>Example</a:t>
            </a:r>
            <a:r>
              <a:rPr lang="en-US" dirty="0"/>
              <a:t>:</a:t>
            </a:r>
          </a:p>
          <a:p>
            <a:pPr marL="1200150" lvl="2" indent="-285750">
              <a:buFont typeface="Arial" panose="020B0604020202020204" pitchFamily="34" charset="0"/>
              <a:buChar char="•"/>
            </a:pPr>
            <a:r>
              <a:rPr lang="en-US" dirty="0"/>
              <a:t>Betelgeuse = Alpha Orionis</a:t>
            </a:r>
          </a:p>
          <a:p>
            <a:pPr marL="1200150" lvl="2" indent="-285750">
              <a:buFont typeface="Arial" panose="020B0604020202020204" pitchFamily="34" charset="0"/>
              <a:buChar char="•"/>
            </a:pPr>
            <a:r>
              <a:rPr lang="en-US" dirty="0"/>
              <a:t>Rigel = Beta Orionis</a:t>
            </a:r>
          </a:p>
          <a:p>
            <a:pPr marL="1200150" lvl="2" indent="-285750">
              <a:buFont typeface="Arial" panose="020B0604020202020204" pitchFamily="34" charset="0"/>
              <a:buChar char="•"/>
            </a:pPr>
            <a:r>
              <a:rPr lang="en-US" dirty="0"/>
              <a:t>Bellatrix = Gamma Orionis</a:t>
            </a:r>
          </a:p>
          <a:p>
            <a:pPr lvl="0"/>
            <a:endParaRPr lang="en-US" dirty="0" smtClean="0"/>
          </a:p>
          <a:p>
            <a:pPr lvl="0"/>
            <a:r>
              <a:rPr lang="en-US" dirty="0" smtClean="0"/>
              <a:t>Flamsteed </a:t>
            </a:r>
            <a:r>
              <a:rPr lang="en-US" dirty="0"/>
              <a:t>Numbers</a:t>
            </a:r>
          </a:p>
          <a:p>
            <a:pPr marL="742950" lvl="1" indent="-285750">
              <a:buFont typeface="Arial" panose="020B0604020202020204" pitchFamily="34" charset="0"/>
              <a:buChar char="•"/>
            </a:pPr>
            <a:r>
              <a:rPr lang="en-US" dirty="0"/>
              <a:t>After the 24 Greek letters are used naming moves to a catalog </a:t>
            </a:r>
            <a:r>
              <a:rPr lang="en-US"/>
              <a:t>of </a:t>
            </a:r>
            <a:r>
              <a:rPr lang="en-US" smtClean="0"/>
              <a:t>naked-eye </a:t>
            </a:r>
            <a:r>
              <a:rPr lang="en-US" dirty="0"/>
              <a:t>stars crated by John Flamsteed in the 18</a:t>
            </a:r>
            <a:r>
              <a:rPr lang="en-US" baseline="30000" dirty="0"/>
              <a:t>th</a:t>
            </a:r>
            <a:r>
              <a:rPr lang="en-US" dirty="0"/>
              <a:t> century</a:t>
            </a:r>
          </a:p>
          <a:p>
            <a:pPr marL="1200150" lvl="2" indent="-285750">
              <a:buFont typeface="Arial" panose="020B0604020202020204" pitchFamily="34" charset="0"/>
              <a:buChar char="•"/>
            </a:pPr>
            <a:r>
              <a:rPr lang="en-US" dirty="0"/>
              <a:t>61 </a:t>
            </a:r>
            <a:r>
              <a:rPr lang="en-US" dirty="0" err="1"/>
              <a:t>Cygni</a:t>
            </a:r>
            <a:endParaRPr lang="en-US" dirty="0"/>
          </a:p>
          <a:p>
            <a:endParaRPr lang="en-US" dirty="0"/>
          </a:p>
        </p:txBody>
      </p:sp>
    </p:spTree>
    <p:extLst>
      <p:ext uri="{BB962C8B-B14F-4D97-AF65-F5344CB8AC3E}">
        <p14:creationId xmlns:p14="http://schemas.microsoft.com/office/powerpoint/2010/main" val="12123211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9017" y="0"/>
            <a:ext cx="5085966" cy="6858000"/>
          </a:xfrm>
          <a:prstGeom prst="rect">
            <a:avLst/>
          </a:prstGeom>
        </p:spPr>
      </p:pic>
    </p:spTree>
    <p:extLst>
      <p:ext uri="{BB962C8B-B14F-4D97-AF65-F5344CB8AC3E}">
        <p14:creationId xmlns:p14="http://schemas.microsoft.com/office/powerpoint/2010/main" val="3277341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7315" y="0"/>
            <a:ext cx="4509370" cy="6858000"/>
          </a:xfrm>
          <a:prstGeom prst="rect">
            <a:avLst/>
          </a:prstGeom>
        </p:spPr>
      </p:pic>
    </p:spTree>
    <p:extLst>
      <p:ext uri="{BB962C8B-B14F-4D97-AF65-F5344CB8AC3E}">
        <p14:creationId xmlns:p14="http://schemas.microsoft.com/office/powerpoint/2010/main" val="41237522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39319"/>
            <a:ext cx="5105400" cy="6882079"/>
          </a:xfrm>
          <a:prstGeom prst="rect">
            <a:avLst/>
          </a:prstGeom>
        </p:spPr>
      </p:pic>
    </p:spTree>
    <p:extLst>
      <p:ext uri="{BB962C8B-B14F-4D97-AF65-F5344CB8AC3E}">
        <p14:creationId xmlns:p14="http://schemas.microsoft.com/office/powerpoint/2010/main" val="40173727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 name="Picture 30" descr="C:\Users\dwallace\Desktop\Lessons\Constellations\Androme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781050"/>
            <a:ext cx="7924800" cy="529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7227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wallace\Desktop\Lessons\Constellations\aquil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0499"/>
            <a:ext cx="8896350" cy="6848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51985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wallace\Desktop\Lessons\Constellations\Boot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6967"/>
            <a:ext cx="4572000" cy="6851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8755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dwallace\Desktop\Lessons\Constellations\canc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3904"/>
            <a:ext cx="8638025" cy="6709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2523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dwallace\Desktop\Lessons\Constellations\canis min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1535" y="0"/>
            <a:ext cx="4462165" cy="668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9473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dwallace\Desktop\Lessons\Constellations\canis_maj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1255"/>
            <a:ext cx="5105400" cy="6817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4081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3</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8" name="TextBox 7"/>
          <p:cNvSpPr txBox="1"/>
          <p:nvPr/>
        </p:nvSpPr>
        <p:spPr>
          <a:xfrm>
            <a:off x="1219200" y="0"/>
            <a:ext cx="6400800" cy="461665"/>
          </a:xfrm>
          <a:prstGeom prst="rect">
            <a:avLst/>
          </a:prstGeom>
          <a:noFill/>
        </p:spPr>
        <p:txBody>
          <a:bodyPr wrap="square" rtlCol="0">
            <a:spAutoFit/>
          </a:bodyPr>
          <a:lstStyle/>
          <a:p>
            <a:pPr algn="ctr"/>
            <a:r>
              <a:rPr lang="en-US" sz="2400" dirty="0" smtClean="0"/>
              <a:t>Constellations: Overview</a:t>
            </a:r>
            <a:endParaRPr lang="en-US" sz="2400" dirty="0"/>
          </a:p>
        </p:txBody>
      </p:sp>
      <p:sp>
        <p:nvSpPr>
          <p:cNvPr id="9" name="TextBox 8"/>
          <p:cNvSpPr txBox="1"/>
          <p:nvPr/>
        </p:nvSpPr>
        <p:spPr>
          <a:xfrm>
            <a:off x="0" y="1295400"/>
            <a:ext cx="9143238" cy="4247317"/>
          </a:xfrm>
          <a:prstGeom prst="rect">
            <a:avLst/>
          </a:prstGeom>
          <a:noFill/>
        </p:spPr>
        <p:txBody>
          <a:bodyPr wrap="square" rtlCol="0">
            <a:spAutoFit/>
          </a:bodyPr>
          <a:lstStyle/>
          <a:p>
            <a:r>
              <a:rPr lang="en-US" dirty="0" smtClean="0"/>
              <a:t>Question: What do you need to see constellations?   </a:t>
            </a:r>
            <a:r>
              <a:rPr lang="en-US" i="1" u="sng" dirty="0" smtClean="0"/>
              <a:t>Mark 1 Eyeball connected to a Human Brain</a:t>
            </a:r>
          </a:p>
          <a:p>
            <a:endParaRPr lang="en-US" dirty="0" smtClean="0"/>
          </a:p>
          <a:p>
            <a:pPr marL="285750" lvl="0" indent="-285750">
              <a:buFont typeface="Arial" panose="020B0604020202020204" pitchFamily="34" charset="0"/>
              <a:buChar char="•"/>
            </a:pPr>
            <a:r>
              <a:rPr lang="en-US" dirty="0" smtClean="0"/>
              <a:t>Today there are 88 </a:t>
            </a:r>
            <a:r>
              <a:rPr lang="en-US" dirty="0"/>
              <a:t>constellations</a:t>
            </a:r>
          </a:p>
          <a:p>
            <a:pPr marL="285750" lvl="0" indent="-285750">
              <a:buFont typeface="Arial" panose="020B0604020202020204" pitchFamily="34" charset="0"/>
              <a:buChar char="•"/>
            </a:pPr>
            <a:r>
              <a:rPr lang="en-US" dirty="0" smtClean="0"/>
              <a:t>Historical uses </a:t>
            </a:r>
            <a:r>
              <a:rPr lang="en-US" dirty="0"/>
              <a:t>of the constellations</a:t>
            </a:r>
          </a:p>
          <a:p>
            <a:pPr lvl="1"/>
            <a:r>
              <a:rPr lang="en-US" dirty="0"/>
              <a:t>Cultural</a:t>
            </a:r>
          </a:p>
          <a:p>
            <a:pPr lvl="1"/>
            <a:r>
              <a:rPr lang="en-US" dirty="0"/>
              <a:t>Navigation</a:t>
            </a:r>
          </a:p>
          <a:p>
            <a:pPr lvl="1"/>
            <a:r>
              <a:rPr lang="en-US" dirty="0"/>
              <a:t>Story telling</a:t>
            </a:r>
          </a:p>
          <a:p>
            <a:pPr lvl="1"/>
            <a:r>
              <a:rPr lang="en-US" dirty="0"/>
              <a:t>Artistic</a:t>
            </a:r>
          </a:p>
          <a:p>
            <a:pPr marL="285750" lvl="0" indent="-285750">
              <a:buFont typeface="Arial" panose="020B0604020202020204" pitchFamily="34" charset="0"/>
              <a:buChar char="•"/>
            </a:pPr>
            <a:r>
              <a:rPr lang="en-US" dirty="0" smtClean="0"/>
              <a:t>From these the brightest stars were given </a:t>
            </a:r>
            <a:r>
              <a:rPr lang="en-US" dirty="0"/>
              <a:t>names </a:t>
            </a:r>
            <a:endParaRPr lang="en-US" dirty="0" smtClean="0"/>
          </a:p>
          <a:p>
            <a:pPr lvl="0"/>
            <a:endParaRPr lang="en-US" dirty="0"/>
          </a:p>
          <a:p>
            <a:pPr lvl="0"/>
            <a:r>
              <a:rPr lang="en-US" dirty="0" smtClean="0"/>
              <a:t>Question: If </a:t>
            </a:r>
            <a:r>
              <a:rPr lang="en-US" dirty="0"/>
              <a:t>go outside </a:t>
            </a:r>
            <a:r>
              <a:rPr lang="en-US" dirty="0" smtClean="0"/>
              <a:t>tonight will you see exactly what our ancestors have seen through human history?  NO. The reason: Modern technology has brightened our night sky</a:t>
            </a:r>
          </a:p>
          <a:p>
            <a:pPr lvl="0"/>
            <a:endParaRPr lang="en-US" dirty="0"/>
          </a:p>
          <a:p>
            <a:pPr lvl="0"/>
            <a:r>
              <a:rPr lang="en-US" dirty="0" smtClean="0"/>
              <a:t>Sadly, about 1 in 5 people alive today have ever seen the night sky as our ancestors have seen it.</a:t>
            </a:r>
          </a:p>
          <a:p>
            <a:endParaRPr lang="en-US" dirty="0"/>
          </a:p>
        </p:txBody>
      </p:sp>
    </p:spTree>
    <p:extLst>
      <p:ext uri="{BB962C8B-B14F-4D97-AF65-F5344CB8AC3E}">
        <p14:creationId xmlns:p14="http://schemas.microsoft.com/office/powerpoint/2010/main" val="40227663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wallace\Desktop\Lessons\Constellations\Cassiope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543295" cy="6732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64654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wallace\Desktop\Lessons\Constellations\cephe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 y="533400"/>
            <a:ext cx="8929688"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92726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dwallace\Desktop\Lessons\Constellations\Corona Boreal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5220"/>
            <a:ext cx="5451940" cy="6903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67523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dwallace\Desktop\Lessons\Constellations\Cygn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3755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dwallace\Desktop\Lessons\Constellations\Delphin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977" y="0"/>
            <a:ext cx="4625023" cy="6778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0153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dwallace\Desktop\Lessons\Constellations\Drac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44" y="381000"/>
            <a:ext cx="9040331" cy="6172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2769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dwallace\Desktop\Lessons\Constellations\Gemin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0"/>
            <a:ext cx="449088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593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dwallace\Desktop\Lessons\Constellations\hercu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96" y="228600"/>
            <a:ext cx="9008334"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3154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dwallace\Desktop\Lessons\Constellations\Leo.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906" y="-2898"/>
            <a:ext cx="8773494" cy="6860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1940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dwallace\Desktop\Lessons\Constellations\lib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071" y="76200"/>
            <a:ext cx="8606564" cy="678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97116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constella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8200"/>
            <a:ext cx="9048750" cy="4676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87139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dwallace\Desktop\Lessons\Constellations\Ly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0480"/>
            <a:ext cx="4114800" cy="6918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0481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dwallace\Desktop\Lessons\Constellations\Or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56903"/>
            <a:ext cx="6629400"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3365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dwallace\Desktop\Lessons\Constellations\Pegas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5179"/>
            <a:ext cx="6629400" cy="659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2675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dwallace\Desktop\Lessons\Constellations\perse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7" y="609600"/>
            <a:ext cx="8929688"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334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dwallace\Desktop\Lessons\Constellations\pleiad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3" y="381000"/>
            <a:ext cx="9090749"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1963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dwallace\Desktop\Lessons\Constellations\Sagittari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517" y="457200"/>
            <a:ext cx="9030483" cy="6020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2248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dwallace\Desktop\Lessons\Constellations\scorpi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1" y="381000"/>
            <a:ext cx="9012099"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0274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dwallace\Desktop\Lessons\Constellations\star-trails-blue-mountains-ted-dobosz-astronom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82" y="381000"/>
            <a:ext cx="9182482" cy="6120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01109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dwallace\Desktop\Lessons\Constellations\taur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9748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dwallace\Desktop\Lessons\Constellations\Ursa Maj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 y="381000"/>
            <a:ext cx="9134711"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0470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5</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8" name="TextBox 7"/>
          <p:cNvSpPr txBox="1"/>
          <p:nvPr/>
        </p:nvSpPr>
        <p:spPr>
          <a:xfrm>
            <a:off x="1219200" y="0"/>
            <a:ext cx="6400800" cy="461665"/>
          </a:xfrm>
          <a:prstGeom prst="rect">
            <a:avLst/>
          </a:prstGeom>
          <a:noFill/>
        </p:spPr>
        <p:txBody>
          <a:bodyPr wrap="square" rtlCol="0">
            <a:spAutoFit/>
          </a:bodyPr>
          <a:lstStyle/>
          <a:p>
            <a:pPr algn="ctr"/>
            <a:r>
              <a:rPr lang="en-US" sz="2400" dirty="0" smtClean="0"/>
              <a:t>Constellations: Overview</a:t>
            </a:r>
            <a:endParaRPr lang="en-US" sz="2400" dirty="0"/>
          </a:p>
        </p:txBody>
      </p:sp>
      <p:pic>
        <p:nvPicPr>
          <p:cNvPr id="9" name="Picture 8"/>
          <p:cNvPicPr>
            <a:picLocks noChangeAspect="1"/>
          </p:cNvPicPr>
          <p:nvPr/>
        </p:nvPicPr>
        <p:blipFill>
          <a:blip r:embed="rId4"/>
          <a:stretch>
            <a:fillRect/>
          </a:stretch>
        </p:blipFill>
        <p:spPr>
          <a:xfrm>
            <a:off x="126431" y="891566"/>
            <a:ext cx="8586338" cy="4975834"/>
          </a:xfrm>
          <a:prstGeom prst="rect">
            <a:avLst/>
          </a:prstGeom>
        </p:spPr>
      </p:pic>
      <p:sp>
        <p:nvSpPr>
          <p:cNvPr id="10" name="TextBox 9"/>
          <p:cNvSpPr txBox="1"/>
          <p:nvPr/>
        </p:nvSpPr>
        <p:spPr>
          <a:xfrm>
            <a:off x="1066800" y="510566"/>
            <a:ext cx="6934200" cy="369332"/>
          </a:xfrm>
          <a:prstGeom prst="rect">
            <a:avLst/>
          </a:prstGeom>
          <a:noFill/>
        </p:spPr>
        <p:txBody>
          <a:bodyPr wrap="square" rtlCol="0">
            <a:spAutoFit/>
          </a:bodyPr>
          <a:lstStyle/>
          <a:p>
            <a:pPr algn="ctr"/>
            <a:r>
              <a:rPr lang="en-US" b="1" i="1" dirty="0" smtClean="0">
                <a:effectLst>
                  <a:outerShdw blurRad="38100" dist="38100" dir="2700000" algn="tl">
                    <a:srgbClr val="000000">
                      <a:alpha val="43137"/>
                    </a:srgbClr>
                  </a:outerShdw>
                </a:effectLst>
              </a:rPr>
              <a:t>~200 Years Ago</a:t>
            </a:r>
            <a:endParaRPr lang="en-US" b="1" i="1" dirty="0">
              <a:effectLst>
                <a:outerShdw blurRad="38100" dist="38100" dir="2700000" algn="tl">
                  <a:srgbClr val="000000">
                    <a:alpha val="43137"/>
                  </a:srgbClr>
                </a:outerShdw>
              </a:effectLst>
            </a:endParaRPr>
          </a:p>
        </p:txBody>
      </p:sp>
      <p:sp>
        <p:nvSpPr>
          <p:cNvPr id="11" name="TextBox 10"/>
          <p:cNvSpPr txBox="1"/>
          <p:nvPr/>
        </p:nvSpPr>
        <p:spPr>
          <a:xfrm>
            <a:off x="126431" y="5943600"/>
            <a:ext cx="8586338" cy="646331"/>
          </a:xfrm>
          <a:prstGeom prst="rect">
            <a:avLst/>
          </a:prstGeom>
          <a:noFill/>
        </p:spPr>
        <p:txBody>
          <a:bodyPr wrap="square" rtlCol="0">
            <a:spAutoFit/>
          </a:bodyPr>
          <a:lstStyle/>
          <a:p>
            <a:r>
              <a:rPr lang="en-US" dirty="0" smtClean="0"/>
              <a:t>About 6,000 stars visible to the naked eye.</a:t>
            </a:r>
          </a:p>
          <a:p>
            <a:r>
              <a:rPr lang="en-US" dirty="0" smtClean="0"/>
              <a:t>About 200 Billion stars in the Milky Way</a:t>
            </a:r>
            <a:endParaRPr lang="en-US" dirty="0"/>
          </a:p>
        </p:txBody>
      </p:sp>
    </p:spTree>
    <p:extLst>
      <p:ext uri="{BB962C8B-B14F-4D97-AF65-F5344CB8AC3E}">
        <p14:creationId xmlns:p14="http://schemas.microsoft.com/office/powerpoint/2010/main" val="38596296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dwallace\Desktop\Lessons\Constellations\Ursa Minor &amp; Maj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2963"/>
            <a:ext cx="6781800" cy="6695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265263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dwallace\Desktop\Lessons\Constellations\vir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0"/>
            <a:ext cx="9372600" cy="937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50538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C:\Users\dwallace\Desktop\U5 Celestial Sphere\Constellations No Lines\All Sky North Trai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0514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C:\Users\dwallace\Desktop\U5 Celestial Sphere\Constellations No Lines\Androme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6" y="76201"/>
            <a:ext cx="9162009" cy="670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8863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C:\Users\dwallace\Desktop\U5 Celestial Sphere\Constellations No Lines\aquil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81" y="0"/>
            <a:ext cx="89088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112273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C:\Users\dwallace\Desktop\U5 Celestial Sphere\Constellations No Lines\aquila-constell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00050"/>
            <a:ext cx="8191500"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6718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C:\Users\dwallace\Desktop\U5 Celestial Sphere\Constellations No Lines\Auriga&amp; Perse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22597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C:\Users\dwallace\Desktop\U5 Celestial Sphere\Constellations No Lines\Aurora Trai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01394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C:\Users\dwallace\Desktop\U5 Celestial Sphere\Constellations No Lines\Auro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000"/>
            <a:ext cx="9144000" cy="660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62858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descr="C:\Users\dwallace\Desktop\U5 Celestial Sphere\Constellations No Lines\Bootes &amp; Ursa Major &amp; Corona Boreal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0"/>
            <a:ext cx="5486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0862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6</a:t>
            </a:fld>
            <a:endParaRPr lang="en-US"/>
          </a:p>
        </p:txBody>
      </p:sp>
      <p:pic>
        <p:nvPicPr>
          <p:cNvPr id="7" name="Picture 6"/>
          <p:cNvPicPr>
            <a:picLocks noChangeAspect="1"/>
          </p:cNvPicPr>
          <p:nvPr/>
        </p:nvPicPr>
        <p:blipFill>
          <a:blip r:embed="rId2"/>
          <a:stretch>
            <a:fillRect/>
          </a:stretch>
        </p:blipFill>
        <p:spPr>
          <a:xfrm>
            <a:off x="278831" y="1348766"/>
            <a:ext cx="8586338" cy="4975834"/>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10" name="TextBox 9"/>
          <p:cNvSpPr txBox="1"/>
          <p:nvPr/>
        </p:nvSpPr>
        <p:spPr>
          <a:xfrm>
            <a:off x="1219200" y="0"/>
            <a:ext cx="6400800" cy="461665"/>
          </a:xfrm>
          <a:prstGeom prst="rect">
            <a:avLst/>
          </a:prstGeom>
          <a:noFill/>
        </p:spPr>
        <p:txBody>
          <a:bodyPr wrap="square" rtlCol="0">
            <a:spAutoFit/>
          </a:bodyPr>
          <a:lstStyle/>
          <a:p>
            <a:pPr algn="ctr"/>
            <a:r>
              <a:rPr lang="en-US" sz="2400" dirty="0" smtClean="0"/>
              <a:t>Constellations: Overview</a:t>
            </a:r>
            <a:endParaRPr lang="en-US" sz="2400" dirty="0"/>
          </a:p>
        </p:txBody>
      </p:sp>
      <p:sp>
        <p:nvSpPr>
          <p:cNvPr id="11" name="TextBox 10"/>
          <p:cNvSpPr txBox="1"/>
          <p:nvPr/>
        </p:nvSpPr>
        <p:spPr>
          <a:xfrm>
            <a:off x="1066800" y="914400"/>
            <a:ext cx="6934200" cy="369332"/>
          </a:xfrm>
          <a:prstGeom prst="rect">
            <a:avLst/>
          </a:prstGeom>
          <a:noFill/>
        </p:spPr>
        <p:txBody>
          <a:bodyPr wrap="square" rtlCol="0">
            <a:spAutoFit/>
          </a:bodyPr>
          <a:lstStyle/>
          <a:p>
            <a:pPr algn="ctr"/>
            <a:r>
              <a:rPr lang="en-US" b="1" i="1" dirty="0" smtClean="0">
                <a:effectLst>
                  <a:outerShdw blurRad="38100" dist="38100" dir="2700000" algn="tl">
                    <a:srgbClr val="000000">
                      <a:alpha val="43137"/>
                    </a:srgbClr>
                  </a:outerShdw>
                </a:effectLst>
              </a:rPr>
              <a:t>~100 Years Ago</a:t>
            </a:r>
            <a:endParaRPr lang="en-US"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9350579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descr="C:\Users\dwallace\Desktop\U5 Celestial Sphere\Constellations No Lines\Canis Maj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419"/>
            <a:ext cx="9144000" cy="6323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5864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descr="C:\Users\dwallace\Desktop\U5 Celestial Sphere\Constellations No Lines\canis-maj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77" y="160552"/>
            <a:ext cx="8850223" cy="6545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4157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descr="C:\Users\dwallace\Desktop\U5 Celestial Sphere\Constellations No Lines\canismin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300" y="177800"/>
            <a:ext cx="4343400" cy="650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952644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descr="C:\Users\dwallace\Desktop\U5 Celestial Sphere\Constellations No Lines\Cassiopeia &amp; Andromeda w M31 (28mm)-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17" y="457200"/>
            <a:ext cx="9108966"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59855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descr="C:\Users\dwallace\Desktop\U5 Celestial Sphere\Constellations No Lines\cassiopeia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77" y="152400"/>
            <a:ext cx="8861246" cy="655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16302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descr="C:\Users\dwallace\Desktop\U5 Celestial Sphere\Constellations No Lines\Cassiope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87489"/>
            <a:ext cx="5638800" cy="6683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8648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descr="C:\Users\dwallace\Desktop\U5 Celestial Sphere\Constellations No Lines\cephe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15" y="228600"/>
            <a:ext cx="8670985" cy="6412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2337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descr="C:\Users\dwallace\Desktop\U5 Celestial Sphere\Constellations No Lines\Corona Boreal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7" y="490537"/>
            <a:ext cx="8810625" cy="5876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41887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7410" name="Picture 2" descr="C:\Users\dwallace\Desktop\U5 Celestial Sphere\Constellations No Lines\coronaboreali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1535" y="0"/>
            <a:ext cx="45809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75922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4" name="Picture 2" descr="C:\Users\dwallace\Desktop\U5 Celestial Sphere\Constellations No Lines\cygn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40" y="47847"/>
            <a:ext cx="9105660" cy="6733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3021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www.boyce-astro.org © BRIEF 2014</a:t>
            </a:r>
            <a:endParaRPr lang="en-US"/>
          </a:p>
        </p:txBody>
      </p:sp>
      <p:sp>
        <p:nvSpPr>
          <p:cNvPr id="5" name="Slide Number Placeholder 4"/>
          <p:cNvSpPr>
            <a:spLocks noGrp="1"/>
          </p:cNvSpPr>
          <p:nvPr>
            <p:ph type="sldNum" sz="quarter" idx="12"/>
          </p:nvPr>
        </p:nvSpPr>
        <p:spPr/>
        <p:txBody>
          <a:bodyPr/>
          <a:lstStyle/>
          <a:p>
            <a:fld id="{928D9519-B9E6-4F53-A431-EE1EBE45E0FB}" type="slidenum">
              <a:rPr lang="en-US" smtClean="0"/>
              <a:t>7</a:t>
            </a:fld>
            <a:endParaRPr lang="en-US"/>
          </a:p>
        </p:txBody>
      </p:sp>
      <p:pic>
        <p:nvPicPr>
          <p:cNvPr id="6" name="Picture 5"/>
          <p:cNvPicPr>
            <a:picLocks noChangeAspect="1"/>
          </p:cNvPicPr>
          <p:nvPr/>
        </p:nvPicPr>
        <p:blipFill>
          <a:blip r:embed="rId2"/>
          <a:stretch>
            <a:fillRect/>
          </a:stretch>
        </p:blipFill>
        <p:spPr>
          <a:xfrm>
            <a:off x="278831" y="1424966"/>
            <a:ext cx="8586338" cy="497583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9" name="TextBox 8"/>
          <p:cNvSpPr txBox="1"/>
          <p:nvPr/>
        </p:nvSpPr>
        <p:spPr>
          <a:xfrm>
            <a:off x="1219200" y="0"/>
            <a:ext cx="6400800" cy="461665"/>
          </a:xfrm>
          <a:prstGeom prst="rect">
            <a:avLst/>
          </a:prstGeom>
          <a:noFill/>
        </p:spPr>
        <p:txBody>
          <a:bodyPr wrap="square" rtlCol="0">
            <a:spAutoFit/>
          </a:bodyPr>
          <a:lstStyle/>
          <a:p>
            <a:pPr algn="ctr"/>
            <a:r>
              <a:rPr lang="en-US" sz="2400" dirty="0" smtClean="0"/>
              <a:t>Constellations: Overview</a:t>
            </a:r>
            <a:endParaRPr lang="en-US" sz="2400" dirty="0"/>
          </a:p>
        </p:txBody>
      </p:sp>
      <p:sp>
        <p:nvSpPr>
          <p:cNvPr id="10" name="TextBox 9"/>
          <p:cNvSpPr txBox="1"/>
          <p:nvPr/>
        </p:nvSpPr>
        <p:spPr>
          <a:xfrm>
            <a:off x="1066800" y="914400"/>
            <a:ext cx="6934200" cy="369332"/>
          </a:xfrm>
          <a:prstGeom prst="rect">
            <a:avLst/>
          </a:prstGeom>
          <a:noFill/>
        </p:spPr>
        <p:txBody>
          <a:bodyPr wrap="square" rtlCol="0">
            <a:spAutoFit/>
          </a:bodyPr>
          <a:lstStyle/>
          <a:p>
            <a:pPr algn="ctr"/>
            <a:r>
              <a:rPr lang="en-US" b="1" i="1" dirty="0" smtClean="0">
                <a:effectLst>
                  <a:outerShdw blurRad="38100" dist="38100" dir="2700000" algn="tl">
                    <a:srgbClr val="000000">
                      <a:alpha val="43137"/>
                    </a:srgbClr>
                  </a:outerShdw>
                </a:effectLst>
              </a:rPr>
              <a:t>Today in most major cities</a:t>
            </a:r>
            <a:endParaRPr lang="en-US"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3965334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descr="C:\Users\dwallace\Desktop\U5 Celestial Sphere\Constellations No Lines\Cygnus_Constell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2843"/>
            <a:ext cx="9144000" cy="6092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507787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482" name="Picture 2" descr="C:\Users\dwallace\Desktop\U5 Celestial Sphere\Constellations No Lines\Delphinus Aquil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
            <a:ext cx="8458200" cy="6766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98882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506" name="Picture 2" descr="C:\Users\dwallace\Desktop\U5 Celestial Sphere\Constellations No Lines\Due North Trails over Hou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801570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2530" name="Picture 2" descr="C:\Users\dwallace\Desktop\U5 Celestial Sphere\Constellations No Lines\Gemin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76200"/>
            <a:ext cx="8382000" cy="670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39183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3554" name="Picture 2" descr="C:\Users\dwallace\Desktop\U5 Celestial Sphere\Constellations No Lines\Hercu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0"/>
            <a:ext cx="5486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57943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4578" name="Picture 2" descr="C:\Users\dwallace\Desktop\U5 Celestial Sphere\Constellations No Lines\Leo Deep Fiel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65721"/>
            <a:ext cx="9144000" cy="4126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99719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5602" name="Picture 2" descr="C:\Users\dwallace\Desktop\U5 Celestial Sphere\Constellations No Lines\Le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86389"/>
            <a:ext cx="7543800" cy="5906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5759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6626" name="Picture 2" descr="C:\Users\dwallace\Desktop\U5 Celestial Sphere\Constellations No Lines\lib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134" y="0"/>
            <a:ext cx="657373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55112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0" name="Picture 2" descr="C:\Users\dwallace\Desktop\U5 Celestial Sphere\Constellations No Lines\Looking North Polaris Trai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457200"/>
            <a:ext cx="89154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16345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8674" name="Picture 2" descr="C:\Users\dwallace\Desktop\U5 Celestial Sphere\Constellations No Lines\ly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00050"/>
            <a:ext cx="8191500"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051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67463" y="2681945"/>
            <a:ext cx="7047701" cy="4176055"/>
          </a:xfrm>
          <a:prstGeom prst="rect">
            <a:avLst/>
          </a:prstGeom>
        </p:spPr>
      </p:pic>
      <p:sp>
        <p:nvSpPr>
          <p:cNvPr id="5" name="Footer Placeholder 4"/>
          <p:cNvSpPr>
            <a:spLocks noGrp="1"/>
          </p:cNvSpPr>
          <p:nvPr>
            <p:ph type="ftr" sz="quarter" idx="11"/>
          </p:nvPr>
        </p:nvSpPr>
        <p:spPr/>
        <p:txBody>
          <a:bodyPr/>
          <a:lstStyle/>
          <a:p>
            <a:r>
              <a:rPr lang="en-US" smtClean="0"/>
              <a:t>www.boyce-astro.org © BRIEF 2014</a:t>
            </a:r>
            <a:endParaRPr lang="en-US"/>
          </a:p>
        </p:txBody>
      </p:sp>
      <p:sp>
        <p:nvSpPr>
          <p:cNvPr id="6" name="Slide Number Placeholder 5"/>
          <p:cNvSpPr>
            <a:spLocks noGrp="1"/>
          </p:cNvSpPr>
          <p:nvPr>
            <p:ph type="sldNum" sz="quarter" idx="12"/>
          </p:nvPr>
        </p:nvSpPr>
        <p:spPr/>
        <p:txBody>
          <a:bodyPr/>
          <a:lstStyle/>
          <a:p>
            <a:fld id="{928D9519-B9E6-4F53-A431-EE1EBE45E0FB}" type="slidenum">
              <a:rPr lang="en-US" smtClean="0"/>
              <a:t>8</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9" name="TextBox 8"/>
          <p:cNvSpPr txBox="1"/>
          <p:nvPr/>
        </p:nvSpPr>
        <p:spPr>
          <a:xfrm>
            <a:off x="1219200" y="0"/>
            <a:ext cx="6400800" cy="461665"/>
          </a:xfrm>
          <a:prstGeom prst="rect">
            <a:avLst/>
          </a:prstGeom>
          <a:noFill/>
        </p:spPr>
        <p:txBody>
          <a:bodyPr wrap="square" rtlCol="0">
            <a:spAutoFit/>
          </a:bodyPr>
          <a:lstStyle/>
          <a:p>
            <a:pPr algn="ctr"/>
            <a:r>
              <a:rPr lang="en-US" sz="2400" dirty="0" smtClean="0"/>
              <a:t>Constellations: Overview</a:t>
            </a:r>
            <a:endParaRPr lang="en-US" sz="2400" dirty="0"/>
          </a:p>
        </p:txBody>
      </p:sp>
      <p:sp>
        <p:nvSpPr>
          <p:cNvPr id="10" name="TextBox 9"/>
          <p:cNvSpPr txBox="1"/>
          <p:nvPr/>
        </p:nvSpPr>
        <p:spPr>
          <a:xfrm>
            <a:off x="0" y="927619"/>
            <a:ext cx="9143238" cy="1754326"/>
          </a:xfrm>
          <a:prstGeom prst="rect">
            <a:avLst/>
          </a:prstGeom>
          <a:noFill/>
        </p:spPr>
        <p:txBody>
          <a:bodyPr wrap="square" rtlCol="0">
            <a:spAutoFit/>
          </a:bodyPr>
          <a:lstStyle/>
          <a:p>
            <a:pPr marL="285750" indent="-285750">
              <a:buFont typeface="Arial" panose="020B0604020202020204" pitchFamily="34" charset="0"/>
              <a:buChar char="•"/>
            </a:pPr>
            <a:r>
              <a:rPr lang="en-US" dirty="0" smtClean="0"/>
              <a:t>There is NO physical reason for a particular constellation</a:t>
            </a:r>
          </a:p>
          <a:p>
            <a:pPr marL="285750" indent="-285750">
              <a:buFont typeface="Arial" panose="020B0604020202020204" pitchFamily="34" charset="0"/>
              <a:buChar char="•"/>
            </a:pPr>
            <a:r>
              <a:rPr lang="en-US" dirty="0" smtClean="0"/>
              <a:t>These are stars that happen to be in the same place in the sky</a:t>
            </a:r>
          </a:p>
          <a:p>
            <a:pPr marL="285750" indent="-285750">
              <a:buFont typeface="Arial" panose="020B0604020202020204" pitchFamily="34" charset="0"/>
              <a:buChar char="•"/>
            </a:pPr>
            <a:r>
              <a:rPr lang="en-US" dirty="0" smtClean="0"/>
              <a:t>Over the millennia, cultures have given 100’s of names to the patterns.</a:t>
            </a:r>
          </a:p>
          <a:p>
            <a:pPr marL="285750" indent="-285750">
              <a:buFont typeface="Arial" panose="020B0604020202020204" pitchFamily="34" charset="0"/>
              <a:buChar char="•"/>
            </a:pPr>
            <a:r>
              <a:rPr lang="en-US" dirty="0" smtClean="0"/>
              <a:t>Some  have been constant between civilizations that had no contact with each other: Ex. Orion</a:t>
            </a:r>
          </a:p>
          <a:p>
            <a:pPr marL="285750" indent="-285750">
              <a:buFont typeface="Arial" panose="020B0604020202020204" pitchFamily="34" charset="0"/>
              <a:buChar char="•"/>
            </a:pPr>
            <a:r>
              <a:rPr lang="en-US" dirty="0" smtClean="0"/>
              <a:t>These became landmarks in the sky</a:t>
            </a:r>
            <a:endParaRPr lang="en-US" dirty="0"/>
          </a:p>
        </p:txBody>
      </p:sp>
    </p:spTree>
    <p:extLst>
      <p:ext uri="{BB962C8B-B14F-4D97-AF65-F5344CB8AC3E}">
        <p14:creationId xmlns:p14="http://schemas.microsoft.com/office/powerpoint/2010/main" val="150934523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9698" name="Picture 2" descr="C:\Users\dwallace\Desktop\U5 Celestial Sphere\Constellations No Lines\North East Star Trai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124114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22" name="Picture 2" descr="C:\Users\dwallace\Desktop\U5 Celestial Sphere\Constellations No Lines\North East Trails Colo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31931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1746" name="Picture 2" descr="C:\Users\dwallace\Desktop\U5 Celestial Sphere\Constellations No Lines\North West Star Trai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2905"/>
            <a:ext cx="9144000" cy="6092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69612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2770" name="Picture 2" descr="C:\Users\dwallace\Desktop\U5 Celestial Sphere\Constellations No Lines\Orion &amp; Dog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90" y="0"/>
            <a:ext cx="871721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20877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descr="C:\Users\dwallace\Desktop\U5 Celestial Sphere\Constellations No Lines\Or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4884" y="0"/>
            <a:ext cx="457423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10051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4818" name="Picture 2" descr="C:\Users\dwallace\Desktop\U5 Celestial Sphere\Constellations No Lines\pegasus-constell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00050"/>
            <a:ext cx="8191500"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06974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5842" name="Picture 2" descr="C:\Users\dwallace\Desktop\U5 Celestial Sphere\Constellations No Lines\Pleiad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972" y="381000"/>
            <a:ext cx="8738628" cy="6166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769924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6866" name="Picture 2" descr="C:\Users\dwallace\Desktop\U5 Celestial Sphere\Constellations No Lines\Saggittariu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92373"/>
            <a:ext cx="9144000" cy="6073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96060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7890" name="Picture 2" descr="C:\Users\dwallace\Desktop\U5 Celestial Sphere\Constellations No Lines\scorpio-constell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00050"/>
            <a:ext cx="8191500"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87084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8914" name="Picture 2" descr="C:\Users\dwallace\Desktop\U5 Celestial Sphere\Constellations No Lines\Scorpi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5" y="0"/>
            <a:ext cx="886690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11537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736" y="1447801"/>
            <a:ext cx="9130502" cy="5410200"/>
          </a:xfrm>
          <a:prstGeom prst="rect">
            <a:avLst/>
          </a:prstGeom>
        </p:spPr>
      </p:pic>
      <p:sp>
        <p:nvSpPr>
          <p:cNvPr id="6" name="Footer Placeholder 5"/>
          <p:cNvSpPr>
            <a:spLocks noGrp="1"/>
          </p:cNvSpPr>
          <p:nvPr>
            <p:ph type="ftr" sz="quarter" idx="11"/>
          </p:nvPr>
        </p:nvSpPr>
        <p:spPr/>
        <p:txBody>
          <a:bodyPr/>
          <a:lstStyle/>
          <a:p>
            <a:r>
              <a:rPr lang="en-US" smtClean="0"/>
              <a:t>www.boyce-astro.org © BRIEF 2014</a:t>
            </a:r>
            <a:endParaRPr lang="en-US"/>
          </a:p>
        </p:txBody>
      </p:sp>
      <p:sp>
        <p:nvSpPr>
          <p:cNvPr id="7" name="Slide Number Placeholder 6"/>
          <p:cNvSpPr>
            <a:spLocks noGrp="1"/>
          </p:cNvSpPr>
          <p:nvPr>
            <p:ph type="sldNum" sz="quarter" idx="12"/>
          </p:nvPr>
        </p:nvSpPr>
        <p:spPr/>
        <p:txBody>
          <a:bodyPr/>
          <a:lstStyle/>
          <a:p>
            <a:fld id="{928D9519-B9E6-4F53-A431-EE1EBE45E0FB}" type="slidenum">
              <a:rPr lang="en-US" smtClean="0"/>
              <a:t>9</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7438" y="0"/>
            <a:ext cx="685800" cy="6858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 cy="685800"/>
          </a:xfrm>
          <a:prstGeom prst="rect">
            <a:avLst/>
          </a:prstGeom>
        </p:spPr>
      </p:pic>
      <p:sp>
        <p:nvSpPr>
          <p:cNvPr id="10" name="TextBox 9"/>
          <p:cNvSpPr txBox="1"/>
          <p:nvPr/>
        </p:nvSpPr>
        <p:spPr>
          <a:xfrm>
            <a:off x="1219200" y="0"/>
            <a:ext cx="6400800" cy="461665"/>
          </a:xfrm>
          <a:prstGeom prst="rect">
            <a:avLst/>
          </a:prstGeom>
          <a:noFill/>
        </p:spPr>
        <p:txBody>
          <a:bodyPr wrap="square" rtlCol="0">
            <a:spAutoFit/>
          </a:bodyPr>
          <a:lstStyle/>
          <a:p>
            <a:pPr algn="ctr"/>
            <a:r>
              <a:rPr lang="en-US" sz="2400" dirty="0" smtClean="0"/>
              <a:t>Constellations: Overview</a:t>
            </a:r>
            <a:endParaRPr lang="en-US" sz="2400" dirty="0"/>
          </a:p>
        </p:txBody>
      </p:sp>
      <p:sp>
        <p:nvSpPr>
          <p:cNvPr id="11" name="TextBox 10"/>
          <p:cNvSpPr txBox="1"/>
          <p:nvPr/>
        </p:nvSpPr>
        <p:spPr>
          <a:xfrm>
            <a:off x="0" y="927619"/>
            <a:ext cx="9143238" cy="369332"/>
          </a:xfrm>
          <a:prstGeom prst="rect">
            <a:avLst/>
          </a:prstGeom>
          <a:noFill/>
        </p:spPr>
        <p:txBody>
          <a:bodyPr wrap="square" rtlCol="0">
            <a:spAutoFit/>
          </a:bodyPr>
          <a:lstStyle/>
          <a:p>
            <a:pPr marL="285750" indent="-285750">
              <a:buFont typeface="Arial" panose="020B0604020202020204" pitchFamily="34" charset="0"/>
              <a:buChar char="•"/>
            </a:pPr>
            <a:r>
              <a:rPr lang="en-US" dirty="0" smtClean="0"/>
              <a:t>Here is the same part of the sky with the </a:t>
            </a:r>
            <a:r>
              <a:rPr lang="en-US" i="1" dirty="0" smtClean="0"/>
              <a:t>artistic </a:t>
            </a:r>
            <a:r>
              <a:rPr lang="en-US" dirty="0" smtClean="0"/>
              <a:t>version of the constellations:</a:t>
            </a:r>
            <a:endParaRPr lang="en-US" dirty="0"/>
          </a:p>
        </p:txBody>
      </p:sp>
    </p:spTree>
    <p:extLst>
      <p:ext uri="{BB962C8B-B14F-4D97-AF65-F5344CB8AC3E}">
        <p14:creationId xmlns:p14="http://schemas.microsoft.com/office/powerpoint/2010/main" val="204878836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9938" name="Picture 2" descr="C:\Users\dwallace\Desktop\U5 Celestial Sphere\Constellations No Lines\Summer Overhead Cygnus, Lyra, et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6657" y="0"/>
            <a:ext cx="563068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88264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62" name="Picture 2" descr="C:\Users\dwallace\Desktop\U5 Celestial Sphere\Constellations No Lines\Taur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76200"/>
            <a:ext cx="8382000" cy="670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47860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1986" name="Picture 2" descr="C:\Users\dwallace\Desktop\U5 Celestial Sphere\Constellations No Lines\Trails Color East W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07704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3010" name="Picture 2" descr="C:\Users\dwallace\Desktop\U5 Celestial Sphere\Constellations No Lines\Up North Trail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2905"/>
            <a:ext cx="9144000" cy="6092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976848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4034" name="Picture 2" descr="C:\Users\dwallace\Desktop\U5 Celestial Sphere\Constellations No Lines\Up North Trai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164128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5058" name="Picture 2" descr="C:\Users\dwallace\Desktop\U5 Celestial Sphere\Constellations No Lines\Ursa Maj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00050"/>
            <a:ext cx="8191500"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094731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6082" name="Picture 2" descr="C:\Users\dwallace\Desktop\U5 Celestial Sphere\Constellations No Lines\Ursa Min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77" y="152400"/>
            <a:ext cx="8758208" cy="647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28295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7106" name="Picture 2" descr="C:\Users\dwallace\Desktop\U5 Celestial Sphere\Constellations No Lines\Winter All Sk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73526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TotalTime>
  <Words>1088</Words>
  <Application>Microsoft Office PowerPoint</Application>
  <PresentationFormat>On-screen Show (4:3)</PresentationFormat>
  <Paragraphs>147</Paragraphs>
  <Slides>97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97</vt:i4>
      </vt:variant>
    </vt:vector>
  </HeadingPairs>
  <TitlesOfParts>
    <vt:vector size="101" baseType="lpstr">
      <vt:lpstr>ＭＳ Ｐゴシック</vt:lpstr>
      <vt:lpstr>Arial</vt:lpstr>
      <vt:lpstr>Calibri</vt:lpstr>
      <vt:lpstr>Office Theme</vt:lpstr>
      <vt:lpstr>Constellations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British Star Map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QCSD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Builder</dc:creator>
  <cp:lastModifiedBy>Daniel Wallace</cp:lastModifiedBy>
  <cp:revision>11</cp:revision>
  <dcterms:created xsi:type="dcterms:W3CDTF">2012-10-26T12:27:42Z</dcterms:created>
  <dcterms:modified xsi:type="dcterms:W3CDTF">2017-04-06T11:12:10Z</dcterms:modified>
</cp:coreProperties>
</file>